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8" r:id="rId8"/>
    <p:sldId id="269" r:id="rId9"/>
    <p:sldId id="272" r:id="rId10"/>
    <p:sldId id="266" r:id="rId11"/>
    <p:sldId id="267" r:id="rId12"/>
    <p:sldId id="260" r:id="rId13"/>
    <p:sldId id="270" r:id="rId14"/>
    <p:sldId id="257" r:id="rId15"/>
    <p:sldId id="259" r:id="rId16"/>
    <p:sldId id="271" r:id="rId17"/>
    <p:sldId id="258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1499-ACC4-4FA1-AC65-9459B55E1D79}" type="datetimeFigureOut">
              <a:rPr lang="el-GR" smtClean="0"/>
              <a:pPr/>
              <a:t>23/1/2012</a:t>
            </a:fld>
            <a:endParaRPr lang="el-G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B48C-20EA-469A-AD7A-637C46C72845}" type="slidenum">
              <a:rPr lang="el-GR" smtClean="0"/>
              <a:pPr/>
              <a:t>‹Nº›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1499-ACC4-4FA1-AC65-9459B55E1D79}" type="datetimeFigureOut">
              <a:rPr lang="el-GR" smtClean="0"/>
              <a:pPr/>
              <a:t>23/1/2012</a:t>
            </a:fld>
            <a:endParaRPr lang="el-G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B48C-20EA-469A-AD7A-637C46C72845}" type="slidenum">
              <a:rPr lang="el-GR" smtClean="0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1499-ACC4-4FA1-AC65-9459B55E1D79}" type="datetimeFigureOut">
              <a:rPr lang="el-GR" smtClean="0"/>
              <a:pPr/>
              <a:t>23/1/2012</a:t>
            </a:fld>
            <a:endParaRPr lang="el-G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B48C-20EA-469A-AD7A-637C46C72845}" type="slidenum">
              <a:rPr lang="el-GR" smtClean="0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1499-ACC4-4FA1-AC65-9459B55E1D79}" type="datetimeFigureOut">
              <a:rPr lang="el-GR" smtClean="0"/>
              <a:pPr/>
              <a:t>23/1/2012</a:t>
            </a:fld>
            <a:endParaRPr lang="el-G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B48C-20EA-469A-AD7A-637C46C72845}" type="slidenum">
              <a:rPr lang="el-GR" smtClean="0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1499-ACC4-4FA1-AC65-9459B55E1D79}" type="datetimeFigureOut">
              <a:rPr lang="el-GR" smtClean="0"/>
              <a:pPr/>
              <a:t>23/1/2012</a:t>
            </a:fld>
            <a:endParaRPr lang="el-G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B48C-20EA-469A-AD7A-637C46C72845}" type="slidenum">
              <a:rPr lang="el-GR" smtClean="0"/>
              <a:pPr/>
              <a:t>‹Nº›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1499-ACC4-4FA1-AC65-9459B55E1D79}" type="datetimeFigureOut">
              <a:rPr lang="el-GR" smtClean="0"/>
              <a:pPr/>
              <a:t>23/1/2012</a:t>
            </a:fld>
            <a:endParaRPr lang="el-G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B48C-20EA-469A-AD7A-637C46C72845}" type="slidenum">
              <a:rPr lang="el-GR" smtClean="0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1499-ACC4-4FA1-AC65-9459B55E1D79}" type="datetimeFigureOut">
              <a:rPr lang="el-GR" smtClean="0"/>
              <a:pPr/>
              <a:t>23/1/2012</a:t>
            </a:fld>
            <a:endParaRPr lang="el-G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B48C-20EA-469A-AD7A-637C46C72845}" type="slidenum">
              <a:rPr lang="el-GR" smtClean="0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1499-ACC4-4FA1-AC65-9459B55E1D79}" type="datetimeFigureOut">
              <a:rPr lang="el-GR" smtClean="0"/>
              <a:pPr/>
              <a:t>23/1/2012</a:t>
            </a:fld>
            <a:endParaRPr lang="el-G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B48C-20EA-469A-AD7A-637C46C72845}" type="slidenum">
              <a:rPr lang="el-GR" smtClean="0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1499-ACC4-4FA1-AC65-9459B55E1D79}" type="datetimeFigureOut">
              <a:rPr lang="el-GR" smtClean="0"/>
              <a:pPr/>
              <a:t>23/1/2012</a:t>
            </a:fld>
            <a:endParaRPr lang="el-G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B48C-20EA-469A-AD7A-637C46C72845}" type="slidenum">
              <a:rPr lang="el-GR" smtClean="0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1499-ACC4-4FA1-AC65-9459B55E1D79}" type="datetimeFigureOut">
              <a:rPr lang="el-GR" smtClean="0"/>
              <a:pPr/>
              <a:t>23/1/2012</a:t>
            </a:fld>
            <a:endParaRPr lang="el-G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B48C-20EA-469A-AD7A-637C46C72845}" type="slidenum">
              <a:rPr lang="el-GR" smtClean="0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1499-ACC4-4FA1-AC65-9459B55E1D79}" type="datetimeFigureOut">
              <a:rPr lang="el-GR" smtClean="0"/>
              <a:pPr/>
              <a:t>23/1/2012</a:t>
            </a:fld>
            <a:endParaRPr lang="el-G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18B48C-20EA-469A-AD7A-637C46C72845}" type="slidenum">
              <a:rPr lang="el-GR" smtClean="0"/>
              <a:pPr/>
              <a:t>‹Nº›</a:t>
            </a:fld>
            <a:endParaRPr lang="el-G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A81499-ACC4-4FA1-AC65-9459B55E1D79}" type="datetimeFigureOut">
              <a:rPr lang="el-GR" smtClean="0"/>
              <a:pPr/>
              <a:t>23/1/2012</a:t>
            </a:fld>
            <a:endParaRPr lang="el-G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18B48C-20EA-469A-AD7A-637C46C72845}" type="slidenum">
              <a:rPr lang="el-GR" smtClean="0"/>
              <a:pPr/>
              <a:t>‹Nº›</a:t>
            </a:fld>
            <a:endParaRPr lang="el-GR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ellinwnparadosi.blogspot.com/2010/11/blog-post_06.html" TargetMode="External"/><Relationship Id="rId3" Type="http://schemas.openxmlformats.org/officeDocument/2006/relationships/hyperlink" Target="http://www.ipirotikos.gr/endymasia.htm" TargetMode="External"/><Relationship Id="rId7" Type="http://schemas.openxmlformats.org/officeDocument/2006/relationships/hyperlink" Target="http://www.mani.org.gr/ithi/foresia/for.htm" TargetMode="External"/><Relationship Id="rId2" Type="http://schemas.openxmlformats.org/officeDocument/2006/relationships/hyperlink" Target="http://www.thrakiki.gr/foresies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oustanela.gr/plakidas/index.php?option=com_content&amp;view=article&amp;id=73&amp;Itemid=87&#9001;=el" TargetMode="External"/><Relationship Id="rId5" Type="http://schemas.openxmlformats.org/officeDocument/2006/relationships/hyperlink" Target="http://6lyk-trikal.tri.sch.gr/xoros.html" TargetMode="External"/><Relationship Id="rId4" Type="http://schemas.openxmlformats.org/officeDocument/2006/relationships/hyperlink" Target="http://www.dance-pandect.gr/pds_cosmos/pop/pop_perioxh_gr.php?oid=O-FD5FBD9A&amp;ActionP=Play&amp;mode=Med&amp;Obj=T&amp;pid=P-C17617A4&amp;aa=1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42910" y="271462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l-GR" sz="6600" dirty="0" smtClean="0">
                <a:solidFill>
                  <a:srgbClr val="FF0000"/>
                </a:solidFill>
              </a:rPr>
              <a:t>ΔΙΑΧΡΟΝΙΚΗ ΠΟΡΕΙΑ ΤΗΣ ΕΝΔΥΜΑΣΙΑΣ</a:t>
            </a:r>
            <a:endParaRPr lang="el-GR" sz="6600" dirty="0">
              <a:solidFill>
                <a:srgbClr val="FF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ΑΝΔΡΙΚΕΣ ΦΟΡΕΣΙΕΣ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l-GR" sz="4300" dirty="0" smtClean="0"/>
              <a:t>Στην Πελοπόννησο, στην Αττική και γενικά στη Στερεά Ελλάδα συναντούμε τη φουστανέλα, είδος πολύπτυχης λευκής φούστας.</a:t>
            </a:r>
          </a:p>
          <a:p>
            <a:pPr algn="just"/>
            <a:r>
              <a:rPr lang="el-GR" sz="4300" dirty="0" smtClean="0"/>
              <a:t>Στις παραθαλάσσιες περιοχές και στα νησιά συναντούμε τη βράκα, είδος «φουφουλωτού» παντελονιού σε διάφορες παραλλαγές</a:t>
            </a:r>
            <a:r>
              <a:rPr lang="el-GR" dirty="0" smtClean="0"/>
              <a:t>.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ΑΝΔΡΙΚΗ ΚΡΗΤΙΚΗ ΦΟΡΕΣΙΑ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28860" y="1643050"/>
            <a:ext cx="5400684" cy="4525963"/>
          </a:xfrm>
        </p:spPr>
        <p:txBody>
          <a:bodyPr>
            <a:normAutofit/>
          </a:bodyPr>
          <a:lstStyle/>
          <a:p>
            <a:pPr algn="just"/>
            <a:r>
              <a:rPr lang="el-GR" sz="4400" dirty="0" smtClean="0"/>
              <a:t>Βράκα</a:t>
            </a:r>
          </a:p>
          <a:p>
            <a:pPr algn="just"/>
            <a:r>
              <a:rPr lang="el-GR" sz="4400" smtClean="0"/>
              <a:t> γελέκι</a:t>
            </a:r>
            <a:endParaRPr lang="el-GR" sz="4400" dirty="0" smtClean="0"/>
          </a:p>
          <a:p>
            <a:pPr algn="just"/>
            <a:r>
              <a:rPr lang="el-GR" sz="4400" dirty="0" smtClean="0"/>
              <a:t> μεϊτάνι </a:t>
            </a:r>
          </a:p>
          <a:p>
            <a:pPr algn="just"/>
            <a:r>
              <a:rPr lang="el-GR" sz="4400" dirty="0" smtClean="0"/>
              <a:t> στιβάνια </a:t>
            </a:r>
          </a:p>
          <a:p>
            <a:pPr algn="just"/>
            <a:r>
              <a:rPr lang="el-GR" sz="4400" dirty="0" smtClean="0"/>
              <a:t> σαρίκι</a:t>
            </a:r>
            <a:endParaRPr lang="es-ES" sz="4400" dirty="0"/>
          </a:p>
        </p:txBody>
      </p:sp>
      <p:sp>
        <p:nvSpPr>
          <p:cNvPr id="4" name="3 Rectángulo"/>
          <p:cNvSpPr/>
          <p:nvPr/>
        </p:nvSpPr>
        <p:spPr>
          <a:xfrm>
            <a:off x="228600" y="349618"/>
            <a:ext cx="727235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5000" dirty="0" smtClean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 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857388"/>
          </a:xfrm>
        </p:spPr>
        <p:txBody>
          <a:bodyPr>
            <a:normAutofit/>
          </a:bodyPr>
          <a:lstStyle/>
          <a:p>
            <a:r>
              <a:rPr lang="el-GR" sz="5300" dirty="0" smtClean="0">
                <a:solidFill>
                  <a:srgbClr val="FF0000"/>
                </a:solidFill>
              </a:rPr>
              <a:t>Ανδρική Κρητική Φορεσιά</a:t>
            </a:r>
            <a:br>
              <a:rPr lang="el-GR" sz="5300" dirty="0" smtClean="0">
                <a:solidFill>
                  <a:srgbClr val="FF0000"/>
                </a:solidFill>
              </a:rPr>
            </a:br>
            <a:endParaRPr lang="el-GR" sz="4400" dirty="0"/>
          </a:p>
        </p:txBody>
      </p:sp>
      <p:pic>
        <p:nvPicPr>
          <p:cNvPr id="4" name="3 - Θέση περιεχομένου" descr="C:\Users\teo\Desktop\ευη\κρητικη 1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71736" y="2285992"/>
            <a:ext cx="342902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ΓΥΝΑΙΚΕΙΑ ΚΡΗΤΙΚΗ ΦΟΡΕΣΙΑ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600" dirty="0" smtClean="0"/>
              <a:t>αχειρίδυτο (χωρίς μανίκια) περιστήθιο, που ονομάζεται </a:t>
            </a:r>
            <a:r>
              <a:rPr lang="el-GR" sz="3600" b="1" dirty="0" smtClean="0"/>
              <a:t>«κορπέτο». </a:t>
            </a:r>
          </a:p>
          <a:p>
            <a:r>
              <a:rPr lang="el-GR" sz="3600" dirty="0" smtClean="0"/>
              <a:t>ζιπόνι ή αλλιώς μεϊτάνι </a:t>
            </a:r>
          </a:p>
          <a:p>
            <a:r>
              <a:rPr lang="el-GR" sz="3600" dirty="0" smtClean="0"/>
              <a:t>Κεφαλοκάλυμμα</a:t>
            </a:r>
          </a:p>
          <a:p>
            <a:r>
              <a:rPr lang="el-GR" sz="3600" dirty="0" smtClean="0"/>
              <a:t>κόκκινο φεσάκι με μικρή φούντα σκεπασμένο με μαύρο τούλι που το έλεγαν </a:t>
            </a:r>
            <a:r>
              <a:rPr lang="el-GR" sz="3600" b="1" dirty="0" smtClean="0"/>
              <a:t>«παπάζι»</a:t>
            </a:r>
            <a:r>
              <a:rPr lang="el-GR" sz="3600" dirty="0" smtClean="0"/>
              <a:t>. </a:t>
            </a:r>
          </a:p>
          <a:p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500042"/>
            <a:ext cx="8429684" cy="1357322"/>
          </a:xfrm>
        </p:spPr>
        <p:txBody>
          <a:bodyPr>
            <a:noAutofit/>
          </a:bodyPr>
          <a:lstStyle/>
          <a:p>
            <a:pPr algn="ctr"/>
            <a:r>
              <a:rPr lang="el-GR" sz="4800" dirty="0" smtClean="0">
                <a:solidFill>
                  <a:srgbClr val="FF0000"/>
                </a:solidFill>
              </a:rPr>
              <a:t>Γυναικεία Κρητική Φορεσιά</a:t>
            </a:r>
            <a:endParaRPr lang="el-GR" sz="4800" dirty="0">
              <a:solidFill>
                <a:srgbClr val="FF0000"/>
              </a:solidFill>
            </a:endParaRPr>
          </a:p>
        </p:txBody>
      </p:sp>
      <p:pic>
        <p:nvPicPr>
          <p:cNvPr id="4" name="3 - Θέση περιεχομένου" descr="C:\Users\teo\Desktop\ευη\κρητικη 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1928802"/>
            <a:ext cx="307183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357314"/>
          </a:xfrm>
        </p:spPr>
        <p:txBody>
          <a:bodyPr>
            <a:noAutofit/>
          </a:bodyPr>
          <a:lstStyle/>
          <a:p>
            <a:pPr algn="ctr"/>
            <a:r>
              <a:rPr lang="el-GR" sz="4800" dirty="0" smtClean="0"/>
              <a:t> </a:t>
            </a:r>
            <a:r>
              <a:rPr lang="el-GR" sz="4800" dirty="0" smtClean="0">
                <a:solidFill>
                  <a:srgbClr val="FF0000"/>
                </a:solidFill>
              </a:rPr>
              <a:t>Κρητική Φορεσιά</a:t>
            </a:r>
            <a:br>
              <a:rPr lang="el-GR" sz="4800" dirty="0" smtClean="0">
                <a:solidFill>
                  <a:srgbClr val="FF0000"/>
                </a:solidFill>
              </a:rPr>
            </a:br>
            <a:endParaRPr lang="el-GR" sz="4800" dirty="0">
              <a:solidFill>
                <a:srgbClr val="FF0000"/>
              </a:solidFill>
            </a:endParaRPr>
          </a:p>
        </p:txBody>
      </p:sp>
      <p:pic>
        <p:nvPicPr>
          <p:cNvPr id="4" name="3 - Θέση περιεχομένου" descr="C:\Users\teo\Desktop\ευη\κρητικη 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785926"/>
            <a:ext cx="492922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l-GR" sz="4400" dirty="0" smtClean="0">
                <a:solidFill>
                  <a:srgbClr val="FF0000"/>
                </a:solidFill>
              </a:rPr>
              <a:t>ΒΙΒΛΙΟΓΡΑΦΙΑ</a:t>
            </a:r>
            <a:endParaRPr lang="es-ES" sz="44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0660"/>
          </a:xfrm>
        </p:spPr>
        <p:txBody>
          <a:bodyPr>
            <a:normAutofit fontScale="25000" lnSpcReduction="20000"/>
          </a:bodyPr>
          <a:lstStyle/>
          <a:p>
            <a:endParaRPr lang="es-ES" dirty="0" smtClean="0"/>
          </a:p>
          <a:p>
            <a:r>
              <a:rPr lang="el-GR" sz="6400" dirty="0" smtClean="0"/>
              <a:t>παπυρος </a:t>
            </a:r>
            <a:r>
              <a:rPr lang="en-US" sz="6400" dirty="0" smtClean="0"/>
              <a:t>LAPOUSSE</a:t>
            </a:r>
            <a:r>
              <a:rPr lang="el-GR" sz="6400" dirty="0" smtClean="0"/>
              <a:t>, τόμος 3ος</a:t>
            </a:r>
          </a:p>
          <a:p>
            <a:r>
              <a:rPr lang="el-GR" sz="6400" dirty="0" smtClean="0"/>
              <a:t>Ελληνικές φορεσιές,Εκδοτική Αθηνών, κείμενα Ιωάννας Παπαντωνίου</a:t>
            </a:r>
          </a:p>
          <a:p>
            <a:r>
              <a:rPr lang="el-GR" sz="6400" dirty="0" smtClean="0"/>
              <a:t>Η ελληνική λαϊκή τέχνη- Η ελληνική φορεσιά, </a:t>
            </a:r>
            <a:r>
              <a:rPr lang="el-GR" sz="6400" dirty="0" smtClean="0"/>
              <a:t>Χατζημιχάλη</a:t>
            </a:r>
            <a:r>
              <a:rPr lang="en-US" sz="6400" smtClean="0"/>
              <a:t> A.</a:t>
            </a:r>
            <a:r>
              <a:rPr lang="el-GR" sz="6400" smtClean="0"/>
              <a:t> </a:t>
            </a:r>
            <a:r>
              <a:rPr lang="el-GR" sz="6400" dirty="0" smtClean="0"/>
              <a:t>τόμος 1</a:t>
            </a:r>
            <a:r>
              <a:rPr lang="el-GR" sz="6400" baseline="30000" dirty="0" smtClean="0"/>
              <a:t>ος</a:t>
            </a:r>
            <a:r>
              <a:rPr lang="el-GR" sz="6400" dirty="0" smtClean="0"/>
              <a:t> και 2</a:t>
            </a:r>
            <a:r>
              <a:rPr lang="el-GR" sz="6400" baseline="30000" dirty="0" smtClean="0"/>
              <a:t>ος</a:t>
            </a:r>
            <a:r>
              <a:rPr lang="el-GR" sz="6400" dirty="0" smtClean="0"/>
              <a:t> , Αθήνα, εκδόσεις Μέλισσα.</a:t>
            </a:r>
          </a:p>
          <a:p>
            <a:endParaRPr lang="es-ES" sz="6400" dirty="0" smtClean="0"/>
          </a:p>
          <a:p>
            <a:r>
              <a:rPr lang="en-US" sz="6400" u="sng" dirty="0" smtClean="0">
                <a:hlinkClick r:id="rId2"/>
              </a:rPr>
              <a:t>www</a:t>
            </a:r>
            <a:r>
              <a:rPr lang="el-GR" sz="6400" u="sng" dirty="0" smtClean="0">
                <a:hlinkClick r:id="rId2"/>
              </a:rPr>
              <a:t>.</a:t>
            </a:r>
            <a:r>
              <a:rPr lang="en-US" sz="6400" u="sng" dirty="0" err="1" smtClean="0">
                <a:hlinkClick r:id="rId2"/>
              </a:rPr>
              <a:t>thrakiki</a:t>
            </a:r>
            <a:r>
              <a:rPr lang="el-GR" sz="6400" u="sng" dirty="0" smtClean="0">
                <a:hlinkClick r:id="rId2"/>
              </a:rPr>
              <a:t>.</a:t>
            </a:r>
            <a:r>
              <a:rPr lang="en-US" sz="6400" u="sng" dirty="0" err="1" smtClean="0">
                <a:hlinkClick r:id="rId2"/>
              </a:rPr>
              <a:t>gr</a:t>
            </a:r>
            <a:r>
              <a:rPr lang="el-GR" sz="6400" u="sng" dirty="0" smtClean="0">
                <a:hlinkClick r:id="rId2"/>
              </a:rPr>
              <a:t>/</a:t>
            </a:r>
            <a:r>
              <a:rPr lang="en-US" sz="6400" u="sng" dirty="0" err="1" smtClean="0">
                <a:hlinkClick r:id="rId2"/>
              </a:rPr>
              <a:t>foresies</a:t>
            </a:r>
            <a:r>
              <a:rPr lang="el-GR" sz="6400" u="sng" dirty="0" smtClean="0">
                <a:hlinkClick r:id="rId2"/>
              </a:rPr>
              <a:t>.</a:t>
            </a:r>
            <a:r>
              <a:rPr lang="en-US" sz="6400" u="sng" dirty="0" err="1" smtClean="0">
                <a:hlinkClick r:id="rId2"/>
              </a:rPr>
              <a:t>htm</a:t>
            </a:r>
            <a:r>
              <a:rPr lang="el-GR" sz="6400" dirty="0" smtClean="0"/>
              <a:t>)</a:t>
            </a:r>
            <a:endParaRPr lang="es-ES" sz="6400" dirty="0" smtClean="0"/>
          </a:p>
          <a:p>
            <a:r>
              <a:rPr lang="el-GR" sz="6400" dirty="0" smtClean="0"/>
              <a:t>(</a:t>
            </a:r>
            <a:r>
              <a:rPr lang="en-US" sz="6400" u="sng" dirty="0" smtClean="0">
                <a:hlinkClick r:id="rId3"/>
              </a:rPr>
              <a:t>www</a:t>
            </a:r>
            <a:r>
              <a:rPr lang="el-GR" sz="6400" u="sng" dirty="0" smtClean="0">
                <a:hlinkClick r:id="rId3"/>
              </a:rPr>
              <a:t>.</a:t>
            </a:r>
            <a:r>
              <a:rPr lang="en-US" sz="6400" u="sng" dirty="0" err="1" smtClean="0">
                <a:hlinkClick r:id="rId3"/>
              </a:rPr>
              <a:t>ipirotikos</a:t>
            </a:r>
            <a:r>
              <a:rPr lang="el-GR" sz="6400" u="sng" dirty="0" smtClean="0">
                <a:hlinkClick r:id="rId3"/>
              </a:rPr>
              <a:t>.</a:t>
            </a:r>
            <a:r>
              <a:rPr lang="en-US" sz="6400" u="sng" dirty="0" err="1" smtClean="0">
                <a:hlinkClick r:id="rId3"/>
              </a:rPr>
              <a:t>gr</a:t>
            </a:r>
            <a:r>
              <a:rPr lang="el-GR" sz="6400" u="sng" dirty="0" smtClean="0">
                <a:hlinkClick r:id="rId3"/>
              </a:rPr>
              <a:t>/</a:t>
            </a:r>
            <a:r>
              <a:rPr lang="en-US" sz="6400" u="sng" dirty="0" err="1" smtClean="0">
                <a:hlinkClick r:id="rId3"/>
              </a:rPr>
              <a:t>endymasia</a:t>
            </a:r>
            <a:r>
              <a:rPr lang="el-GR" sz="6400" u="sng" dirty="0" smtClean="0">
                <a:hlinkClick r:id="rId3"/>
              </a:rPr>
              <a:t>.</a:t>
            </a:r>
            <a:r>
              <a:rPr lang="en-US" sz="6400" u="sng" dirty="0" err="1" smtClean="0">
                <a:hlinkClick r:id="rId3"/>
              </a:rPr>
              <a:t>htm</a:t>
            </a:r>
            <a:r>
              <a:rPr lang="el-GR" sz="6400" dirty="0" smtClean="0"/>
              <a:t>)</a:t>
            </a:r>
            <a:endParaRPr lang="es-ES" sz="6400" dirty="0" smtClean="0"/>
          </a:p>
          <a:p>
            <a:r>
              <a:rPr lang="el-GR" sz="6400" dirty="0" smtClean="0"/>
              <a:t>(</a:t>
            </a:r>
            <a:r>
              <a:rPr lang="en-US" sz="6400" dirty="0" smtClean="0"/>
              <a:t>el</a:t>
            </a:r>
            <a:r>
              <a:rPr lang="el-GR" sz="6400" dirty="0" smtClean="0"/>
              <a:t>.</a:t>
            </a:r>
            <a:r>
              <a:rPr lang="en-US" sz="6400" dirty="0" err="1" smtClean="0"/>
              <a:t>wikipedia</a:t>
            </a:r>
            <a:r>
              <a:rPr lang="el-GR" sz="6400" dirty="0" smtClean="0"/>
              <a:t>.</a:t>
            </a:r>
            <a:r>
              <a:rPr lang="en-US" sz="6400" dirty="0" smtClean="0"/>
              <a:t>org</a:t>
            </a:r>
            <a:r>
              <a:rPr lang="el-GR" sz="6400" dirty="0" smtClean="0"/>
              <a:t>/</a:t>
            </a:r>
            <a:r>
              <a:rPr lang="en-US" sz="6400" dirty="0" smtClean="0"/>
              <a:t>wiki</a:t>
            </a:r>
            <a:r>
              <a:rPr lang="el-GR" sz="6400" dirty="0" smtClean="0"/>
              <a:t>/Τσακώνικη_ενδυμασία)</a:t>
            </a:r>
            <a:endParaRPr lang="es-ES" sz="6400" dirty="0" smtClean="0"/>
          </a:p>
          <a:p>
            <a:r>
              <a:rPr lang="el-GR" sz="6400" dirty="0" smtClean="0"/>
              <a:t>(</a:t>
            </a:r>
            <a:r>
              <a:rPr lang="el-GR" sz="6400" u="sng" dirty="0" smtClean="0">
                <a:hlinkClick r:id="rId4"/>
              </a:rPr>
              <a:t>http://www.dance-pandect.gr/pds_cosmos/pop/pop_perioxh_gr.php?oid=O-FD5FBD9A&amp;ActionP=Play&amp;mode=Med&amp;Obj=T&amp;pid=P-C17617A4&amp;aa=1</a:t>
            </a:r>
            <a:r>
              <a:rPr lang="el-GR" sz="6400" dirty="0" smtClean="0"/>
              <a:t>)</a:t>
            </a:r>
            <a:endParaRPr lang="es-ES" sz="6400" dirty="0" smtClean="0"/>
          </a:p>
          <a:p>
            <a:r>
              <a:rPr lang="el-GR" sz="6400" dirty="0" smtClean="0"/>
              <a:t>(</a:t>
            </a:r>
            <a:r>
              <a:rPr lang="el-GR" sz="6400" u="sng" dirty="0" smtClean="0">
                <a:hlinkClick r:id="rId5"/>
              </a:rPr>
              <a:t>http://6lyk-trikal.tri.sch.gr/xoros.html</a:t>
            </a:r>
            <a:r>
              <a:rPr lang="el-GR" sz="6400" dirty="0" smtClean="0"/>
              <a:t>), (</a:t>
            </a:r>
            <a:r>
              <a:rPr lang="el-GR" sz="6400" u="sng" dirty="0" smtClean="0">
                <a:hlinkClick r:id="rId6"/>
              </a:rPr>
              <a:t>http://www.foustanela.gr/plakidas/index.php?option=com_content&amp;view=article&amp;id=73&amp;Itemid=87&amp;lang=el</a:t>
            </a:r>
            <a:r>
              <a:rPr lang="el-GR" sz="6400" dirty="0" smtClean="0"/>
              <a:t>)</a:t>
            </a:r>
            <a:endParaRPr lang="es-ES" sz="6400" dirty="0" smtClean="0"/>
          </a:p>
          <a:p>
            <a:r>
              <a:rPr lang="en-US" sz="6400" u="sng" dirty="0" smtClean="0">
                <a:hlinkClick r:id="rId7"/>
              </a:rPr>
              <a:t>http</a:t>
            </a:r>
            <a:r>
              <a:rPr lang="el-GR" sz="6400" u="sng" dirty="0" smtClean="0">
                <a:hlinkClick r:id="rId7"/>
              </a:rPr>
              <a:t>://</a:t>
            </a:r>
            <a:r>
              <a:rPr lang="en-US" sz="6400" u="sng" dirty="0" smtClean="0">
                <a:hlinkClick r:id="rId7"/>
              </a:rPr>
              <a:t>www</a:t>
            </a:r>
            <a:r>
              <a:rPr lang="el-GR" sz="6400" u="sng" dirty="0" smtClean="0">
                <a:hlinkClick r:id="rId7"/>
              </a:rPr>
              <a:t>.</a:t>
            </a:r>
            <a:r>
              <a:rPr lang="en-US" sz="6400" u="sng" dirty="0" err="1" smtClean="0">
                <a:hlinkClick r:id="rId7"/>
              </a:rPr>
              <a:t>mani</a:t>
            </a:r>
            <a:r>
              <a:rPr lang="el-GR" sz="6400" u="sng" dirty="0" smtClean="0">
                <a:hlinkClick r:id="rId7"/>
              </a:rPr>
              <a:t>.</a:t>
            </a:r>
            <a:r>
              <a:rPr lang="en-US" sz="6400" u="sng" dirty="0" smtClean="0">
                <a:hlinkClick r:id="rId7"/>
              </a:rPr>
              <a:t>org</a:t>
            </a:r>
            <a:r>
              <a:rPr lang="el-GR" sz="6400" u="sng" dirty="0" smtClean="0">
                <a:hlinkClick r:id="rId7"/>
              </a:rPr>
              <a:t>.</a:t>
            </a:r>
            <a:r>
              <a:rPr lang="en-US" sz="6400" u="sng" dirty="0" err="1" smtClean="0">
                <a:hlinkClick r:id="rId7"/>
              </a:rPr>
              <a:t>gr</a:t>
            </a:r>
            <a:r>
              <a:rPr lang="el-GR" sz="6400" u="sng" dirty="0" smtClean="0">
                <a:hlinkClick r:id="rId7"/>
              </a:rPr>
              <a:t>/</a:t>
            </a:r>
            <a:r>
              <a:rPr lang="en-US" sz="6400" u="sng" dirty="0" err="1" smtClean="0">
                <a:hlinkClick r:id="rId7"/>
              </a:rPr>
              <a:t>ithi</a:t>
            </a:r>
            <a:r>
              <a:rPr lang="el-GR" sz="6400" u="sng" dirty="0" smtClean="0">
                <a:hlinkClick r:id="rId7"/>
              </a:rPr>
              <a:t>/</a:t>
            </a:r>
            <a:r>
              <a:rPr lang="en-US" sz="6400" u="sng" dirty="0" err="1" smtClean="0">
                <a:hlinkClick r:id="rId7"/>
              </a:rPr>
              <a:t>foresia</a:t>
            </a:r>
            <a:r>
              <a:rPr lang="el-GR" sz="6400" u="sng" dirty="0" smtClean="0">
                <a:hlinkClick r:id="rId7"/>
              </a:rPr>
              <a:t>/</a:t>
            </a:r>
            <a:r>
              <a:rPr lang="en-US" sz="6400" u="sng" dirty="0" smtClean="0">
                <a:hlinkClick r:id="rId7"/>
              </a:rPr>
              <a:t>for</a:t>
            </a:r>
            <a:r>
              <a:rPr lang="el-GR" sz="6400" u="sng" dirty="0" smtClean="0">
                <a:hlinkClick r:id="rId7"/>
              </a:rPr>
              <a:t>.</a:t>
            </a:r>
            <a:r>
              <a:rPr lang="en-US" sz="6400" u="sng" dirty="0" err="1" smtClean="0">
                <a:hlinkClick r:id="rId7"/>
              </a:rPr>
              <a:t>htm</a:t>
            </a:r>
            <a:endParaRPr lang="es-ES" sz="6400" dirty="0" smtClean="0"/>
          </a:p>
          <a:p>
            <a:r>
              <a:rPr lang="el-GR" sz="6400" b="1" u="sng" dirty="0" smtClean="0">
                <a:hlinkClick r:id="rId8"/>
              </a:rPr>
              <a:t>http://ellinwnparadosi.blogspot.com/2010/11/blog-post_06.html</a:t>
            </a:r>
            <a:endParaRPr lang="es-ES" sz="6400" dirty="0" smtClean="0"/>
          </a:p>
          <a:p>
            <a:r>
              <a:rPr lang="el-GR" sz="6400" b="1" dirty="0" smtClean="0"/>
              <a:t>(Το κείμενο είναι από το βιβλίο "Μιάν βολάν τσ΄έναν τσαιρόν ήτον..." του Γιάννη Κολλιάρου)</a:t>
            </a:r>
            <a:endParaRPr lang="es-ES" sz="6400" dirty="0" smtClean="0"/>
          </a:p>
          <a:p>
            <a:r>
              <a:rPr lang="el-GR" sz="6400" dirty="0" smtClean="0"/>
              <a:t>Νίκος Καραΐσκος  </a:t>
            </a:r>
            <a:endParaRPr lang="es-ES" sz="6400" dirty="0" smtClean="0"/>
          </a:p>
          <a:p>
            <a:r>
              <a:rPr lang="en-US" sz="6400" dirty="0" smtClean="0"/>
              <a:t>http</a:t>
            </a:r>
            <a:r>
              <a:rPr lang="el-GR" sz="6400" dirty="0" smtClean="0"/>
              <a:t>://</a:t>
            </a:r>
            <a:r>
              <a:rPr lang="en-US" sz="6400" dirty="0" smtClean="0"/>
              <a:t>www</a:t>
            </a:r>
            <a:r>
              <a:rPr lang="el-GR" sz="6400" dirty="0" smtClean="0"/>
              <a:t>.</a:t>
            </a:r>
            <a:r>
              <a:rPr lang="en-US" sz="6400" dirty="0" err="1" smtClean="0"/>
              <a:t>musesnet</a:t>
            </a:r>
            <a:r>
              <a:rPr lang="el-GR" sz="6400" dirty="0" smtClean="0"/>
              <a:t>.</a:t>
            </a:r>
            <a:r>
              <a:rPr lang="en-US" sz="6400" dirty="0" err="1" smtClean="0"/>
              <a:t>gr</a:t>
            </a:r>
            <a:r>
              <a:rPr lang="el-GR" sz="6400" dirty="0" smtClean="0"/>
              <a:t>/</a:t>
            </a:r>
            <a:r>
              <a:rPr lang="en-US" sz="6400" dirty="0" err="1" smtClean="0"/>
              <a:t>livadi</a:t>
            </a:r>
            <a:r>
              <a:rPr lang="el-GR" sz="6400" dirty="0" smtClean="0"/>
              <a:t>/</a:t>
            </a:r>
            <a:r>
              <a:rPr lang="en-US" sz="6400" dirty="0" err="1" smtClean="0"/>
              <a:t>endimasia</a:t>
            </a:r>
            <a:r>
              <a:rPr lang="el-GR" sz="6400" dirty="0" smtClean="0"/>
              <a:t>%202.</a:t>
            </a:r>
            <a:r>
              <a:rPr lang="en-US" sz="6400" dirty="0" err="1" smtClean="0"/>
              <a:t>htm</a:t>
            </a:r>
            <a:endParaRPr lang="es-ES" sz="6400" dirty="0" smtClean="0"/>
          </a:p>
          <a:p>
            <a:endParaRPr lang="es-ES" sz="6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714504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600" dirty="0" smtClean="0"/>
              <a:t>Σε συνεργασία με το</a:t>
            </a:r>
            <a:br>
              <a:rPr lang="el-GR" sz="3600" dirty="0" smtClean="0"/>
            </a:br>
            <a:r>
              <a:rPr lang="el-GR" sz="4400" dirty="0" smtClean="0"/>
              <a:t> </a:t>
            </a:r>
            <a:r>
              <a:rPr lang="el-GR" sz="4400" b="1" dirty="0" smtClean="0">
                <a:solidFill>
                  <a:srgbClr val="FF0000"/>
                </a:solidFill>
              </a:rPr>
              <a:t>Μουσείο Λαϊκής Τέχνης Στην Αθήνα</a:t>
            </a: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/>
              <a:t>Υπεύθυνη</a:t>
            </a:r>
            <a:r>
              <a:rPr lang="en-US" sz="3600" dirty="0" smtClean="0"/>
              <a:t>: </a:t>
            </a:r>
            <a:r>
              <a:rPr lang="el-GR" sz="3600" dirty="0" smtClean="0"/>
              <a:t>Ζωή Νικητάκη</a:t>
            </a:r>
            <a:endParaRPr lang="el-GR" sz="3600" dirty="0"/>
          </a:p>
        </p:txBody>
      </p:sp>
      <p:pic>
        <p:nvPicPr>
          <p:cNvPr id="4" name="Imagen 1" descr="C:\Documents and Settings\Petros\Desktop\PB080052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14546" y="2500306"/>
            <a:ext cx="4994666" cy="3608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785926"/>
            <a:ext cx="6786610" cy="438912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endParaRPr lang="el-GR" dirty="0" smtClean="0"/>
          </a:p>
          <a:p>
            <a:pPr>
              <a:buNone/>
            </a:pPr>
            <a:r>
              <a:rPr lang="el-GR" sz="3300" dirty="0" smtClean="0"/>
              <a:t>                                </a:t>
            </a:r>
            <a:r>
              <a:rPr lang="el-GR" sz="3600" b="1" dirty="0" smtClean="0">
                <a:solidFill>
                  <a:srgbClr val="FF0000"/>
                </a:solidFill>
              </a:rPr>
              <a:t>ΟΜΑΔΑ  </a:t>
            </a:r>
          </a:p>
          <a:p>
            <a:pPr>
              <a:buNone/>
            </a:pPr>
            <a:r>
              <a:rPr lang="el-GR" sz="3600" b="1" dirty="0" smtClean="0"/>
              <a:t>                         Θεοχάρη Δέσποινα  </a:t>
            </a:r>
            <a:endParaRPr lang="es-ES" sz="3600" b="1" dirty="0" smtClean="0"/>
          </a:p>
          <a:p>
            <a:pPr>
              <a:buNone/>
            </a:pPr>
            <a:r>
              <a:rPr lang="el-GR" sz="3600" b="1" dirty="0" smtClean="0"/>
              <a:t>                           Ιωάννου Γεωργία</a:t>
            </a:r>
            <a:endParaRPr lang="es-ES" sz="3600" b="1" dirty="0" smtClean="0"/>
          </a:p>
          <a:p>
            <a:pPr>
              <a:buNone/>
            </a:pPr>
            <a:r>
              <a:rPr lang="el-GR" sz="3600" b="1" dirty="0" smtClean="0"/>
              <a:t>                         Καψιμαλάκου Εύη</a:t>
            </a:r>
            <a:endParaRPr lang="es-ES" sz="3600" b="1" dirty="0" smtClean="0"/>
          </a:p>
          <a:p>
            <a:pPr>
              <a:buNone/>
            </a:pPr>
            <a:r>
              <a:rPr lang="el-GR" sz="3600" b="1" dirty="0" smtClean="0"/>
              <a:t>                                Τόνα Ελένη</a:t>
            </a:r>
            <a:endParaRPr lang="es-ES" sz="3600" b="1" dirty="0" smtClean="0"/>
          </a:p>
          <a:p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l-GR" dirty="0" smtClean="0"/>
              <a:t>    </a:t>
            </a:r>
            <a:r>
              <a:rPr lang="el-GR" sz="3600" dirty="0" smtClean="0"/>
              <a:t>Οι παραδοσιακές ελληνικές φορεσιές  άρχισαν να διαμορφώνονται, έτσι όπως τις γνωρίζουμε, από τα μέσα του 17</a:t>
            </a:r>
            <a:r>
              <a:rPr lang="el-GR" sz="3600" baseline="30000" dirty="0" smtClean="0"/>
              <a:t>ου</a:t>
            </a:r>
            <a:r>
              <a:rPr lang="el-GR" sz="3600" dirty="0" smtClean="0"/>
              <a:t> αιώνα. Η Ελληνική φορεσιά ανάγεται κατά κύριο λόγο στο Βυζάντιο, το οποίο είχε ήδη δεχθεί ποικίλες επιδράσεις από την Ανατολή.</a:t>
            </a:r>
            <a:endParaRPr lang="es-E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Ενδύματα στα χρόνια της τουρκοκρατίας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l-GR" dirty="0" smtClean="0"/>
          </a:p>
          <a:p>
            <a:pPr algn="just"/>
            <a:endParaRPr lang="el-GR" dirty="0" smtClean="0"/>
          </a:p>
          <a:p>
            <a:r>
              <a:rPr lang="el-GR" sz="4300" dirty="0" smtClean="0"/>
              <a:t>πουκάμισο με μανίκια</a:t>
            </a:r>
          </a:p>
          <a:p>
            <a:r>
              <a:rPr lang="el-GR" sz="4300" dirty="0" smtClean="0"/>
              <a:t>καβάδι σταυρωτό ή ακερί</a:t>
            </a:r>
          </a:p>
          <a:p>
            <a:r>
              <a:rPr lang="el-GR" sz="4300" dirty="0" smtClean="0"/>
              <a:t> ράσο κοντό</a:t>
            </a:r>
          </a:p>
          <a:p>
            <a:r>
              <a:rPr lang="el-GR" sz="4300" dirty="0" smtClean="0"/>
              <a:t>τζουμπέ</a:t>
            </a:r>
          </a:p>
          <a:p>
            <a:r>
              <a:rPr lang="el-GR" sz="4300" dirty="0" smtClean="0"/>
              <a:t> σαλβάρια</a:t>
            </a:r>
          </a:p>
          <a:p>
            <a:r>
              <a:rPr lang="el-GR" sz="4300" dirty="0" smtClean="0"/>
              <a:t> καλπάκι στο κεφάλι. </a:t>
            </a:r>
            <a:endParaRPr lang="es-ES" sz="43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l-GR" dirty="0" smtClean="0"/>
              <a:t>    </a:t>
            </a:r>
            <a:r>
              <a:rPr lang="el-GR" sz="4800" dirty="0" smtClean="0"/>
              <a:t>Υπάρχουν τρεις βασικοί τύποι γυναικείων ενδυμασιών και δύο ανδρικών, με άπειρες βέβαια παραλλαγές </a:t>
            </a:r>
            <a:endParaRPr lang="es-ES" sz="4800" dirty="0" smtClean="0"/>
          </a:p>
          <a:p>
            <a:pPr>
              <a:buNone/>
            </a:pPr>
            <a:endParaRPr lang="es-E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357166"/>
            <a:ext cx="8229600" cy="1143000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ΓΥΝΑΙΚΕΙΕΣ ΦΟΡΕΣΙΕΣ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92500"/>
          </a:bodyPr>
          <a:lstStyle/>
          <a:p>
            <a:pPr algn="just"/>
            <a:r>
              <a:rPr lang="el-GR" sz="3600" b="1" dirty="0" smtClean="0"/>
              <a:t> </a:t>
            </a:r>
            <a:r>
              <a:rPr lang="el-GR" sz="4000" b="1" dirty="0" smtClean="0"/>
              <a:t>φορεσιές με το σιγκούνι</a:t>
            </a:r>
            <a:r>
              <a:rPr lang="el-GR" sz="4000" dirty="0" smtClean="0"/>
              <a:t>:  το ολόμαλλο σιγκούνι άσπρο ή μαύρο είναι κατακόρυφα ανοιχτό μπροστά και χωρίς μανίκια, πουκάμισο με τον γεωμετρικό συνήθως διάκοσμο και τον μικρό μπούστο, τον τζάκο που συγκρατεί τα ολοκέντητα μανίκια της φορεσιάς.(χωρική ενδυμασία)</a:t>
            </a:r>
            <a:endParaRPr lang="es-ES" sz="4000" dirty="0" smtClean="0"/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357190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072098"/>
          </a:xfrm>
        </p:spPr>
        <p:txBody>
          <a:bodyPr>
            <a:noAutofit/>
          </a:bodyPr>
          <a:lstStyle/>
          <a:p>
            <a:pPr algn="just"/>
            <a:r>
              <a:rPr lang="el-GR" sz="3600" b="1" dirty="0" smtClean="0"/>
              <a:t>φορεσιές με το καβάδι</a:t>
            </a:r>
            <a:r>
              <a:rPr lang="el-GR" sz="3600" dirty="0" smtClean="0"/>
              <a:t>: το βαμβακερό ή μεταξωτό καβάδι  ή το ακερί είναι και αυτό ανοιχτό μπροστά με μανίκια όμως άλλοτε μακριά και άλλοτε ως τον αγκώνα, φοριέται και αυτό πάνω από το πλουσιοκέντητοπουκάμισο(ενδιάμεση φορεσιά, μεταξύ χωρικής και αστικής)</a:t>
            </a:r>
            <a:endParaRPr lang="es-E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683062"/>
            <a:ext cx="8229600" cy="5174938"/>
          </a:xfrm>
        </p:spPr>
        <p:txBody>
          <a:bodyPr/>
          <a:lstStyle/>
          <a:p>
            <a:pPr algn="just"/>
            <a:r>
              <a:rPr lang="el-GR" b="1" dirty="0" smtClean="0"/>
              <a:t> </a:t>
            </a:r>
            <a:r>
              <a:rPr lang="el-GR" sz="4000" b="1" dirty="0" smtClean="0"/>
              <a:t>φορεσιές με το φουστάνι</a:t>
            </a:r>
            <a:r>
              <a:rPr lang="el-GR" sz="4000" dirty="0" smtClean="0"/>
              <a:t> </a:t>
            </a:r>
            <a:r>
              <a:rPr lang="el-GR" sz="4000" b="1" dirty="0" smtClean="0"/>
              <a:t>κατασκευασμένο από βαμβάκι ή μετάξι</a:t>
            </a:r>
            <a:r>
              <a:rPr lang="el-GR" sz="4000" dirty="0" smtClean="0"/>
              <a:t>  χωρίς μανίκια , με πτυχωτή κατά κανόνα φούστα και στενό πανωκόρμι , η μέση τοποθετείται αρκετά ψηλά, σχεδόν κάτω από το στήθος(αστική ενδυμασία)</a:t>
            </a:r>
            <a:endParaRPr lang="es-E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l-GR" sz="3200" b="1" dirty="0" smtClean="0"/>
              <a:t>Εξαρτήματα γυναικείων φορεσιών:</a:t>
            </a:r>
          </a:p>
          <a:p>
            <a:pPr algn="ctr">
              <a:buNone/>
            </a:pPr>
            <a:endParaRPr lang="el-GR" sz="3200" b="1" dirty="0" smtClean="0"/>
          </a:p>
          <a:p>
            <a:pPr>
              <a:buFont typeface="Wingdings" pitchFamily="2" charset="2"/>
              <a:buChar char="Ø"/>
            </a:pPr>
            <a:r>
              <a:rPr lang="el-GR" sz="3200" b="1" dirty="0" smtClean="0"/>
              <a:t>Στενή ζώνη για τη μέση</a:t>
            </a:r>
          </a:p>
          <a:p>
            <a:pPr>
              <a:buFont typeface="Wingdings" pitchFamily="2" charset="2"/>
              <a:buChar char="Ø"/>
            </a:pPr>
            <a:r>
              <a:rPr lang="el-GR" sz="3200" b="1" dirty="0" smtClean="0"/>
              <a:t>Φαρδιά ζώνη για τους γοφούς</a:t>
            </a:r>
          </a:p>
          <a:p>
            <a:pPr>
              <a:buFont typeface="Wingdings" pitchFamily="2" charset="2"/>
              <a:buChar char="Ø"/>
            </a:pPr>
            <a:r>
              <a:rPr lang="el-GR" sz="3200" b="1" dirty="0" smtClean="0"/>
              <a:t>Ποδιά</a:t>
            </a:r>
          </a:p>
          <a:p>
            <a:pPr>
              <a:buFont typeface="Wingdings" pitchFamily="2" charset="2"/>
              <a:buChar char="Ø"/>
            </a:pPr>
            <a:r>
              <a:rPr lang="el-GR" sz="3200" b="1" dirty="0" smtClean="0"/>
              <a:t>Μακριά μπόλια ή άλλα κεφαλοδέματα με συμβολική σημασία</a:t>
            </a:r>
            <a:endParaRPr lang="es-E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</TotalTime>
  <Words>468</Words>
  <Application>Microsoft Office PowerPoint</Application>
  <PresentationFormat>Presentación en pantalla (4:3)</PresentationFormat>
  <Paragraphs>63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Flujo</vt:lpstr>
      <vt:lpstr>ΔΙΑΧΡΟΝΙΚΗ ΠΟΡΕΙΑ ΤΗΣ ΕΝΔΥΜΑΣΙΑΣ</vt:lpstr>
      <vt:lpstr>Diapositiva 2</vt:lpstr>
      <vt:lpstr>Diapositiva 3</vt:lpstr>
      <vt:lpstr>Ενδύματα στα χρόνια της τουρκοκρατίας</vt:lpstr>
      <vt:lpstr>Diapositiva 5</vt:lpstr>
      <vt:lpstr>ΓΥΝΑΙΚΕΙΕΣ ΦΟΡΕΣΙΕΣ</vt:lpstr>
      <vt:lpstr>Diapositiva 7</vt:lpstr>
      <vt:lpstr>Diapositiva 8</vt:lpstr>
      <vt:lpstr>Diapositiva 9</vt:lpstr>
      <vt:lpstr>ΑΝΔΡΙΚΕΣ ΦΟΡΕΣΙΕΣ</vt:lpstr>
      <vt:lpstr>ΑΝΔΡΙΚΗ ΚΡΗΤΙΚΗ ΦΟΡΕΣΙΑ</vt:lpstr>
      <vt:lpstr>Ανδρική Κρητική Φορεσιά </vt:lpstr>
      <vt:lpstr>ΓΥΝΑΙΚΕΙΑ ΚΡΗΤΙΚΗ ΦΟΡΕΣΙΑ</vt:lpstr>
      <vt:lpstr>Γυναικεία Κρητική Φορεσιά</vt:lpstr>
      <vt:lpstr> Κρητική Φορεσιά </vt:lpstr>
      <vt:lpstr>ΒΙΒΛΙΟΓΡΑΦΙΑ</vt:lpstr>
      <vt:lpstr>Σε συνεργασία με το  Μουσείο Λαϊκής Τέχνης Στην Αθήνα Υπεύθυνη: Ζωή Νικητάκη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teo</dc:creator>
  <cp:lastModifiedBy>Petros</cp:lastModifiedBy>
  <cp:revision>44</cp:revision>
  <dcterms:created xsi:type="dcterms:W3CDTF">2012-01-12T14:48:25Z</dcterms:created>
  <dcterms:modified xsi:type="dcterms:W3CDTF">2012-01-23T20:39:58Z</dcterms:modified>
</cp:coreProperties>
</file>