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87D0E"/>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6" d="100"/>
          <a:sy n="86" d="100"/>
        </p:scale>
        <p:origin x="-1092"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904634F-4FDE-45E1-98B9-1EEED148887E}" type="datetimeFigureOut">
              <a:rPr lang="el-GR" smtClean="0"/>
              <a:t>31/1/2013</a:t>
            </a:fld>
            <a:endParaRPr lang="el-G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1FAFDB7-F8DD-499F-85F0-17BF6952BAEF}" type="slidenum">
              <a:rPr lang="el-GR" smtClean="0"/>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dirty="0"/>
          </a:p>
        </p:txBody>
      </p:sp>
      <p:sp>
        <p:nvSpPr>
          <p:cNvPr id="4" name="Slide Number Placeholder 3"/>
          <p:cNvSpPr>
            <a:spLocks noGrp="1"/>
          </p:cNvSpPr>
          <p:nvPr>
            <p:ph type="sldNum" sz="quarter" idx="10"/>
          </p:nvPr>
        </p:nvSpPr>
        <p:spPr/>
        <p:txBody>
          <a:bodyPr/>
          <a:lstStyle/>
          <a:p>
            <a:fld id="{31FAFDB7-F8DD-499F-85F0-17BF6952BAEF}" type="slidenum">
              <a:rPr lang="el-GR" smtClean="0"/>
              <a:t>4</a:t>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Isosceles Triangle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540544" y="776288"/>
            <a:ext cx="8062912" cy="1470025"/>
          </a:xfrm>
        </p:spPr>
        <p:txBody>
          <a:bodyPr anchor="b">
            <a:normAutofit/>
          </a:bodyPr>
          <a:lstStyle>
            <a:lvl1pPr algn="r">
              <a:defRPr sz="4400"/>
            </a:lvl1pPr>
          </a:lstStyle>
          <a:p>
            <a:r>
              <a:rPr kumimoji="0" lang="en-US" smtClean="0"/>
              <a:t>Click to edit Master title style</a:t>
            </a:r>
            <a:endParaRPr kumimoji="0" lang="en-US"/>
          </a:p>
        </p:txBody>
      </p:sp>
      <p:sp>
        <p:nvSpPr>
          <p:cNvPr id="9" name="Subtitle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1371600" y="6012656"/>
            <a:ext cx="5791200" cy="365125"/>
          </a:xfrm>
        </p:spPr>
        <p:txBody>
          <a:bodyPr tIns="0" bIns="0" anchor="t"/>
          <a:lstStyle>
            <a:lvl1pPr algn="r">
              <a:defRPr sz="1000"/>
            </a:lvl1pPr>
          </a:lstStyle>
          <a:p>
            <a:fld id="{7693B749-DBD1-413B-ADBD-A4B40667AB43}" type="datetimeFigureOut">
              <a:rPr lang="el-GR" smtClean="0"/>
              <a:t>31/1/2013</a:t>
            </a:fld>
            <a:endParaRPr lang="el-GR"/>
          </a:p>
        </p:txBody>
      </p:sp>
      <p:sp>
        <p:nvSpPr>
          <p:cNvPr id="17" name="Footer Placeholder 16"/>
          <p:cNvSpPr>
            <a:spLocks noGrp="1"/>
          </p:cNvSpPr>
          <p:nvPr>
            <p:ph type="ftr" sz="quarter" idx="11"/>
          </p:nvPr>
        </p:nvSpPr>
        <p:spPr>
          <a:xfrm>
            <a:off x="1371600" y="5650704"/>
            <a:ext cx="5791200" cy="365125"/>
          </a:xfrm>
        </p:spPr>
        <p:txBody>
          <a:bodyPr tIns="0" bIns="0" anchor="b"/>
          <a:lstStyle>
            <a:lvl1pPr algn="r">
              <a:defRPr sz="1100"/>
            </a:lvl1pPr>
          </a:lstStyle>
          <a:p>
            <a:endParaRPr lang="el-GR"/>
          </a:p>
        </p:txBody>
      </p:sp>
      <p:sp>
        <p:nvSpPr>
          <p:cNvPr id="29" name="Slide Number Placeholder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CBEB6C1F-0A3B-4E6B-B4A2-F381122CC794}" type="slidenum">
              <a:rPr lang="el-GR" smtClean="0"/>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693B749-DBD1-413B-ADBD-A4B40667AB43}" type="datetimeFigureOut">
              <a:rPr lang="el-GR" smtClean="0"/>
              <a:t>31/1/2013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CBEB6C1F-0A3B-4E6B-B4A2-F381122CC794}" type="slidenum">
              <a:rPr lang="el-GR" smtClean="0"/>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381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81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693B749-DBD1-413B-ADBD-A4B40667AB43}" type="datetimeFigureOut">
              <a:rPr lang="el-GR" smtClean="0"/>
              <a:t>31/1/2013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CBEB6C1F-0A3B-4E6B-B4A2-F381122CC794}" type="slidenum">
              <a:rPr lang="el-GR" smtClean="0"/>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399032"/>
          </a:xfrm>
        </p:spPr>
        <p:txBody>
          <a:bodyPr/>
          <a:lstStyle/>
          <a:p>
            <a:r>
              <a:rPr kumimoji="0" lang="en-US" smtClean="0"/>
              <a:t>Click to edit Master title style</a:t>
            </a:r>
            <a:endParaRPr kumimoji="0" lang="en-US"/>
          </a:p>
        </p:txBody>
      </p:sp>
      <p:sp>
        <p:nvSpPr>
          <p:cNvPr id="3" name="Content Placeholder 2"/>
          <p:cNvSpPr>
            <a:spLocks noGrp="1"/>
          </p:cNvSpPr>
          <p:nvPr>
            <p:ph idx="1"/>
          </p:nvPr>
        </p:nvSpPr>
        <p:spPr>
          <a:xfrm>
            <a:off x="457200" y="1882808"/>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791456" y="6480048"/>
            <a:ext cx="2133600" cy="301752"/>
          </a:xfrm>
        </p:spPr>
        <p:txBody>
          <a:bodyPr/>
          <a:lstStyle/>
          <a:p>
            <a:fld id="{7693B749-DBD1-413B-ADBD-A4B40667AB43}" type="datetimeFigureOut">
              <a:rPr lang="el-GR" smtClean="0"/>
              <a:t>31/1/2013</a:t>
            </a:fld>
            <a:endParaRPr lang="el-GR"/>
          </a:p>
        </p:txBody>
      </p:sp>
      <p:sp>
        <p:nvSpPr>
          <p:cNvPr id="5" name="Footer Placeholder 4"/>
          <p:cNvSpPr>
            <a:spLocks noGrp="1"/>
          </p:cNvSpPr>
          <p:nvPr>
            <p:ph type="ftr" sz="quarter" idx="11"/>
          </p:nvPr>
        </p:nvSpPr>
        <p:spPr>
          <a:xfrm>
            <a:off x="457200" y="6480969"/>
            <a:ext cx="4260056" cy="300831"/>
          </a:xfrm>
        </p:spPr>
        <p:txBody>
          <a:bodyPr/>
          <a:lstStyle/>
          <a:p>
            <a:endParaRPr lang="el-GR"/>
          </a:p>
        </p:txBody>
      </p:sp>
      <p:sp>
        <p:nvSpPr>
          <p:cNvPr id="6" name="Slide Number Placeholder 5"/>
          <p:cNvSpPr>
            <a:spLocks noGrp="1"/>
          </p:cNvSpPr>
          <p:nvPr>
            <p:ph type="sldNum" sz="quarter" idx="12"/>
          </p:nvPr>
        </p:nvSpPr>
        <p:spPr/>
        <p:txBody>
          <a:bodyPr/>
          <a:lstStyle/>
          <a:p>
            <a:fld id="{CBEB6C1F-0A3B-4E6B-B4A2-F381122CC794}" type="slidenum">
              <a:rPr lang="el-GR" smtClean="0"/>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1"/>
      </p:bgRef>
    </p:bg>
    <p:spTree>
      <p:nvGrpSpPr>
        <p:cNvPr id="1" name=""/>
        <p:cNvGrpSpPr/>
        <p:nvPr/>
      </p:nvGrpSpPr>
      <p:grpSpPr>
        <a:xfrm>
          <a:off x="0" y="0"/>
          <a:ext cx="0" cy="0"/>
          <a:chOff x="0" y="0"/>
          <a:chExt cx="0" cy="0"/>
        </a:xfrm>
      </p:grpSpPr>
      <p:sp>
        <p:nvSpPr>
          <p:cNvPr id="9" name="Right Triangle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Isosceles Triangle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Date Placeholder 3"/>
          <p:cNvSpPr>
            <a:spLocks noGrp="1"/>
          </p:cNvSpPr>
          <p:nvPr>
            <p:ph type="dt" sz="half" idx="10"/>
          </p:nvPr>
        </p:nvSpPr>
        <p:spPr>
          <a:xfrm>
            <a:off x="6955632" y="6477000"/>
            <a:ext cx="2133600" cy="304800"/>
          </a:xfrm>
        </p:spPr>
        <p:txBody>
          <a:bodyPr/>
          <a:lstStyle/>
          <a:p>
            <a:fld id="{7693B749-DBD1-413B-ADBD-A4B40667AB43}" type="datetimeFigureOut">
              <a:rPr lang="el-GR" smtClean="0"/>
              <a:t>31/1/2013</a:t>
            </a:fld>
            <a:endParaRPr lang="el-GR"/>
          </a:p>
        </p:txBody>
      </p:sp>
      <p:sp>
        <p:nvSpPr>
          <p:cNvPr id="5" name="Footer Placeholder 4"/>
          <p:cNvSpPr>
            <a:spLocks noGrp="1"/>
          </p:cNvSpPr>
          <p:nvPr>
            <p:ph type="ftr" sz="quarter" idx="11"/>
          </p:nvPr>
        </p:nvSpPr>
        <p:spPr>
          <a:xfrm>
            <a:off x="2619376" y="6480969"/>
            <a:ext cx="4260056" cy="300831"/>
          </a:xfrm>
        </p:spPr>
        <p:txBody>
          <a:bodyPr/>
          <a:lstStyle/>
          <a:p>
            <a:endParaRPr lang="el-GR"/>
          </a:p>
        </p:txBody>
      </p:sp>
      <p:sp>
        <p:nvSpPr>
          <p:cNvPr id="6" name="Slide Number Placeholder 5"/>
          <p:cNvSpPr>
            <a:spLocks noGrp="1"/>
          </p:cNvSpPr>
          <p:nvPr>
            <p:ph type="sldNum" sz="quarter" idx="12"/>
          </p:nvPr>
        </p:nvSpPr>
        <p:spPr>
          <a:xfrm>
            <a:off x="8451056" y="809624"/>
            <a:ext cx="502920" cy="300831"/>
          </a:xfrm>
        </p:spPr>
        <p:txBody>
          <a:bodyPr/>
          <a:lstStyle/>
          <a:p>
            <a:fld id="{CBEB6C1F-0A3B-4E6B-B4A2-F381122CC794}" type="slidenum">
              <a:rPr lang="el-GR" smtClean="0"/>
              <a:t>‹#›</a:t>
            </a:fld>
            <a:endParaRPr lang="el-GR"/>
          </a:p>
        </p:txBody>
      </p:sp>
      <p:cxnSp>
        <p:nvCxnSpPr>
          <p:cNvPr id="11" name="Straight Connector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lgn="l">
              <a:defRPr/>
            </a:lvl1p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4791456" y="6480969"/>
            <a:ext cx="2133600" cy="301752"/>
          </a:xfrm>
        </p:spPr>
        <p:txBody>
          <a:bodyPr/>
          <a:lstStyle/>
          <a:p>
            <a:fld id="{7693B749-DBD1-413B-ADBD-A4B40667AB43}" type="datetimeFigureOut">
              <a:rPr lang="el-GR" smtClean="0"/>
              <a:t>31/1/2013</a:t>
            </a:fld>
            <a:endParaRPr lang="el-GR"/>
          </a:p>
        </p:txBody>
      </p:sp>
      <p:sp>
        <p:nvSpPr>
          <p:cNvPr id="6" name="Footer Placeholder 5"/>
          <p:cNvSpPr>
            <a:spLocks noGrp="1"/>
          </p:cNvSpPr>
          <p:nvPr>
            <p:ph type="ftr" sz="quarter" idx="11"/>
          </p:nvPr>
        </p:nvSpPr>
        <p:spPr>
          <a:xfrm>
            <a:off x="457200" y="6480969"/>
            <a:ext cx="4260056" cy="301752"/>
          </a:xfrm>
        </p:spPr>
        <p:txBody>
          <a:bodyPr/>
          <a:lstStyle/>
          <a:p>
            <a:endParaRPr lang="el-GR"/>
          </a:p>
        </p:txBody>
      </p:sp>
      <p:sp>
        <p:nvSpPr>
          <p:cNvPr id="7" name="Slide Number Placeholder 6"/>
          <p:cNvSpPr>
            <a:spLocks noGrp="1"/>
          </p:cNvSpPr>
          <p:nvPr>
            <p:ph type="sldNum" sz="quarter" idx="12"/>
          </p:nvPr>
        </p:nvSpPr>
        <p:spPr>
          <a:xfrm>
            <a:off x="7589520" y="6480969"/>
            <a:ext cx="502920" cy="301752"/>
          </a:xfrm>
        </p:spPr>
        <p:txBody>
          <a:bodyPr/>
          <a:lstStyle/>
          <a:p>
            <a:fld id="{CBEB6C1F-0A3B-4E6B-B4A2-F381122CC794}" type="slidenum">
              <a:rPr lang="el-GR" smtClean="0"/>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a:xfrm>
            <a:off x="4791456" y="6480969"/>
            <a:ext cx="2130552" cy="301752"/>
          </a:xfrm>
        </p:spPr>
        <p:txBody>
          <a:bodyPr/>
          <a:lstStyle/>
          <a:p>
            <a:fld id="{7693B749-DBD1-413B-ADBD-A4B40667AB43}" type="datetimeFigureOut">
              <a:rPr lang="el-GR" smtClean="0"/>
              <a:t>31/1/2013</a:t>
            </a:fld>
            <a:endParaRPr lang="el-GR"/>
          </a:p>
        </p:txBody>
      </p:sp>
      <p:sp>
        <p:nvSpPr>
          <p:cNvPr id="8" name="Footer Placeholder 7"/>
          <p:cNvSpPr>
            <a:spLocks noGrp="1"/>
          </p:cNvSpPr>
          <p:nvPr>
            <p:ph type="ftr" sz="quarter" idx="11"/>
          </p:nvPr>
        </p:nvSpPr>
        <p:spPr>
          <a:xfrm>
            <a:off x="457200" y="6480969"/>
            <a:ext cx="4261104" cy="301752"/>
          </a:xfrm>
        </p:spPr>
        <p:txBody>
          <a:bodyPr/>
          <a:lstStyle/>
          <a:p>
            <a:endParaRPr lang="el-GR"/>
          </a:p>
        </p:txBody>
      </p:sp>
      <p:sp>
        <p:nvSpPr>
          <p:cNvPr id="9" name="Slide Number Placeholder 8"/>
          <p:cNvSpPr>
            <a:spLocks noGrp="1"/>
          </p:cNvSpPr>
          <p:nvPr>
            <p:ph type="sldNum" sz="quarter" idx="12"/>
          </p:nvPr>
        </p:nvSpPr>
        <p:spPr>
          <a:xfrm>
            <a:off x="7589520" y="6483096"/>
            <a:ext cx="502920" cy="301752"/>
          </a:xfrm>
        </p:spPr>
        <p:txBody>
          <a:bodyPr/>
          <a:lstStyle>
            <a:lvl1pPr algn="ctr">
              <a:defRPr/>
            </a:lvl1pPr>
          </a:lstStyle>
          <a:p>
            <a:fld id="{CBEB6C1F-0A3B-4E6B-B4A2-F381122CC794}" type="slidenum">
              <a:rPr lang="el-GR" smtClean="0"/>
              <a:t>‹#›</a:t>
            </a:fld>
            <a:endParaRPr lang="el-GR"/>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7693B749-DBD1-413B-ADBD-A4B40667AB43}" type="datetimeFigureOut">
              <a:rPr lang="el-GR" smtClean="0"/>
              <a:t>31/1/2013</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CBEB6C1F-0A3B-4E6B-B4A2-F381122CC794}" type="slidenum">
              <a:rPr lang="el-GR" smtClean="0"/>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791456" y="6480969"/>
            <a:ext cx="2133600" cy="301752"/>
          </a:xfrm>
        </p:spPr>
        <p:txBody>
          <a:bodyPr/>
          <a:lstStyle/>
          <a:p>
            <a:fld id="{7693B749-DBD1-413B-ADBD-A4B40667AB43}" type="datetimeFigureOut">
              <a:rPr lang="el-GR" smtClean="0"/>
              <a:t>31/1/2013</a:t>
            </a:fld>
            <a:endParaRPr lang="el-GR"/>
          </a:p>
        </p:txBody>
      </p:sp>
      <p:sp>
        <p:nvSpPr>
          <p:cNvPr id="3" name="Footer Placeholder 2"/>
          <p:cNvSpPr>
            <a:spLocks noGrp="1"/>
          </p:cNvSpPr>
          <p:nvPr>
            <p:ph type="ftr" sz="quarter" idx="11"/>
          </p:nvPr>
        </p:nvSpPr>
        <p:spPr>
          <a:xfrm>
            <a:off x="457200" y="6481890"/>
            <a:ext cx="4260056" cy="300831"/>
          </a:xfrm>
        </p:spPr>
        <p:txBody>
          <a:bodyPr/>
          <a:lstStyle/>
          <a:p>
            <a:endParaRPr lang="el-GR"/>
          </a:p>
        </p:txBody>
      </p:sp>
      <p:sp>
        <p:nvSpPr>
          <p:cNvPr id="4" name="Slide Number Placeholder 3"/>
          <p:cNvSpPr>
            <a:spLocks noGrp="1"/>
          </p:cNvSpPr>
          <p:nvPr>
            <p:ph type="sldNum" sz="quarter" idx="12"/>
          </p:nvPr>
        </p:nvSpPr>
        <p:spPr>
          <a:xfrm>
            <a:off x="7589520" y="6480969"/>
            <a:ext cx="502920" cy="301752"/>
          </a:xfrm>
        </p:spPr>
        <p:txBody>
          <a:bodyPr/>
          <a:lstStyle/>
          <a:p>
            <a:fld id="{CBEB6C1F-0A3B-4E6B-B4A2-F381122CC794}" type="slidenum">
              <a:rPr lang="el-GR" smtClean="0"/>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278976" y="6556248"/>
            <a:ext cx="2133600" cy="301752"/>
          </a:xfrm>
        </p:spPr>
        <p:txBody>
          <a:bodyPr/>
          <a:lstStyle>
            <a:lvl1pPr>
              <a:defRPr sz="900"/>
            </a:lvl1pPr>
          </a:lstStyle>
          <a:p>
            <a:fld id="{7693B749-DBD1-413B-ADBD-A4B40667AB43}" type="datetimeFigureOut">
              <a:rPr lang="el-GR" smtClean="0"/>
              <a:t>31/1/2013</a:t>
            </a:fld>
            <a:endParaRPr lang="el-GR"/>
          </a:p>
        </p:txBody>
      </p:sp>
      <p:sp>
        <p:nvSpPr>
          <p:cNvPr id="6" name="Footer Placeholder 5"/>
          <p:cNvSpPr>
            <a:spLocks noGrp="1"/>
          </p:cNvSpPr>
          <p:nvPr>
            <p:ph type="ftr" sz="quarter" idx="11"/>
          </p:nvPr>
        </p:nvSpPr>
        <p:spPr>
          <a:xfrm>
            <a:off x="1135856" y="6556248"/>
            <a:ext cx="5143120" cy="301752"/>
          </a:xfrm>
        </p:spPr>
        <p:txBody>
          <a:bodyPr/>
          <a:lstStyle>
            <a:lvl1pPr>
              <a:defRPr sz="900"/>
            </a:lvl1pPr>
          </a:lstStyle>
          <a:p>
            <a:endParaRPr lang="el-GR"/>
          </a:p>
        </p:txBody>
      </p:sp>
      <p:sp>
        <p:nvSpPr>
          <p:cNvPr id="7" name="Slide Number Placeholder 6"/>
          <p:cNvSpPr>
            <a:spLocks noGrp="1"/>
          </p:cNvSpPr>
          <p:nvPr>
            <p:ph type="sldNum" sz="quarter" idx="12"/>
          </p:nvPr>
        </p:nvSpPr>
        <p:spPr>
          <a:xfrm>
            <a:off x="8410576" y="6556248"/>
            <a:ext cx="502920" cy="301752"/>
          </a:xfrm>
        </p:spPr>
        <p:txBody>
          <a:bodyPr/>
          <a:lstStyle>
            <a:lvl1pPr>
              <a:defRPr sz="900"/>
            </a:lvl1pPr>
          </a:lstStyle>
          <a:p>
            <a:fld id="{CBEB6C1F-0A3B-4E6B-B4A2-F381122CC794}" type="slidenum">
              <a:rPr lang="el-GR" smtClean="0"/>
              <a:t>‹#›</a:t>
            </a:fld>
            <a:endParaRPr lang="el-GR"/>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6108192" y="6556248"/>
            <a:ext cx="2103120" cy="301752"/>
          </a:xfrm>
        </p:spPr>
        <p:txBody>
          <a:bodyPr/>
          <a:lstStyle>
            <a:lvl1pPr>
              <a:defRPr sz="900"/>
            </a:lvl1pPr>
          </a:lstStyle>
          <a:p>
            <a:fld id="{7693B749-DBD1-413B-ADBD-A4B40667AB43}" type="datetimeFigureOut">
              <a:rPr lang="el-GR" smtClean="0"/>
              <a:t>31/1/2013</a:t>
            </a:fld>
            <a:endParaRPr lang="el-GR"/>
          </a:p>
        </p:txBody>
      </p:sp>
      <p:sp>
        <p:nvSpPr>
          <p:cNvPr id="6" name="Footer Placeholder 5"/>
          <p:cNvSpPr>
            <a:spLocks noGrp="1"/>
          </p:cNvSpPr>
          <p:nvPr>
            <p:ph type="ftr" sz="quarter" idx="11"/>
          </p:nvPr>
        </p:nvSpPr>
        <p:spPr>
          <a:xfrm>
            <a:off x="1170432" y="6557169"/>
            <a:ext cx="4948072" cy="301752"/>
          </a:xfrm>
        </p:spPr>
        <p:txBody>
          <a:bodyPr/>
          <a:lstStyle>
            <a:lvl1pPr>
              <a:defRPr sz="900"/>
            </a:lvl1pPr>
          </a:lstStyle>
          <a:p>
            <a:endParaRPr lang="el-GR"/>
          </a:p>
        </p:txBody>
      </p:sp>
      <p:sp>
        <p:nvSpPr>
          <p:cNvPr id="7" name="Slide Number Placeholder 6"/>
          <p:cNvSpPr>
            <a:spLocks noGrp="1"/>
          </p:cNvSpPr>
          <p:nvPr>
            <p:ph type="sldNum" sz="quarter" idx="12"/>
          </p:nvPr>
        </p:nvSpPr>
        <p:spPr>
          <a:xfrm>
            <a:off x="8217192" y="6556248"/>
            <a:ext cx="365760" cy="301752"/>
          </a:xfrm>
        </p:spPr>
        <p:txBody>
          <a:bodyPr/>
          <a:lstStyle>
            <a:lvl1pPr algn="ctr">
              <a:defRPr sz="900"/>
            </a:lvl1pPr>
          </a:lstStyle>
          <a:p>
            <a:fld id="{CBEB6C1F-0A3B-4E6B-B4A2-F381122CC794}" type="slidenum">
              <a:rPr lang="el-GR" smtClean="0"/>
              <a:t>‹#›</a:t>
            </a:fld>
            <a:endParaRPr lang="el-GR"/>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Right Triangle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Straight Connector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Title Placeholder 21"/>
          <p:cNvSpPr>
            <a:spLocks noGrp="1"/>
          </p:cNvSpPr>
          <p:nvPr>
            <p:ph type="title"/>
          </p:nvPr>
        </p:nvSpPr>
        <p:spPr>
          <a:xfrm>
            <a:off x="457200" y="267494"/>
            <a:ext cx="8229600" cy="1399032"/>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7693B749-DBD1-413B-ADBD-A4B40667AB43}" type="datetimeFigureOut">
              <a:rPr lang="el-GR" smtClean="0"/>
              <a:t>31/1/2013</a:t>
            </a:fld>
            <a:endParaRPr lang="el-GR"/>
          </a:p>
        </p:txBody>
      </p:sp>
      <p:sp>
        <p:nvSpPr>
          <p:cNvPr id="3" name="Footer Placeholder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el-GR"/>
          </a:p>
        </p:txBody>
      </p:sp>
      <p:sp>
        <p:nvSpPr>
          <p:cNvPr id="23" name="Slide Number Placeholder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CBEB6C1F-0A3B-4E6B-B4A2-F381122CC794}" type="slidenum">
              <a:rPr lang="el-GR" smtClean="0"/>
              <a:t>‹#›</a:t>
            </a:fld>
            <a:endParaRPr lang="el-GR"/>
          </a:p>
        </p:txBody>
      </p:sp>
    </p:spTree>
  </p:cSld>
  <p:clrMap bg1="dk1" tx1="lt1" bg2="dk2" tx2="lt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jpeg"/></Relationships>
</file>

<file path=ppt/slides/_rels/slide1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3528" y="404665"/>
            <a:ext cx="8064896" cy="1296144"/>
          </a:xfrm>
        </p:spPr>
        <p:txBody>
          <a:bodyPr>
            <a:normAutofit fontScale="90000"/>
          </a:bodyPr>
          <a:lstStyle/>
          <a:p>
            <a:pPr algn="ctr"/>
            <a:r>
              <a:rPr lang="el-GR" dirty="0" smtClean="0"/>
              <a:t>Ερευνητική Εργασία </a:t>
            </a:r>
            <a:br>
              <a:rPr lang="el-GR" dirty="0" smtClean="0"/>
            </a:br>
            <a:r>
              <a:rPr lang="el-GR" sz="3200" dirty="0" smtClean="0"/>
              <a:t>Θέμα</a:t>
            </a:r>
            <a:r>
              <a:rPr lang="en-US" sz="3200" dirty="0" smtClean="0"/>
              <a:t>:</a:t>
            </a:r>
            <a:r>
              <a:rPr lang="el-GR" sz="3200" dirty="0" smtClean="0"/>
              <a:t> «Σύγχρονο ελληνικό θέατρο»</a:t>
            </a:r>
            <a:br>
              <a:rPr lang="el-GR" sz="3200" dirty="0" smtClean="0"/>
            </a:br>
            <a:r>
              <a:rPr lang="el-GR" sz="3200" dirty="0" smtClean="0"/>
              <a:t>Έτος</a:t>
            </a:r>
            <a:r>
              <a:rPr lang="en-US" sz="3200" dirty="0" smtClean="0"/>
              <a:t>:</a:t>
            </a:r>
            <a:r>
              <a:rPr lang="el-GR" sz="3200" dirty="0" smtClean="0"/>
              <a:t> 2012-2013</a:t>
            </a:r>
            <a:endParaRPr lang="el-GR" dirty="0"/>
          </a:p>
        </p:txBody>
      </p:sp>
      <p:sp>
        <p:nvSpPr>
          <p:cNvPr id="3" name="Subtitle 2"/>
          <p:cNvSpPr>
            <a:spLocks noGrp="1"/>
          </p:cNvSpPr>
          <p:nvPr>
            <p:ph type="subTitle" idx="1"/>
          </p:nvPr>
        </p:nvSpPr>
        <p:spPr>
          <a:xfrm rot="18857117">
            <a:off x="3745532" y="3280937"/>
            <a:ext cx="2159248" cy="1224462"/>
          </a:xfrm>
          <a:ln>
            <a:solidFill>
              <a:schemeClr val="accent1"/>
            </a:solidFill>
          </a:ln>
        </p:spPr>
        <p:txBody>
          <a:bodyPr>
            <a:normAutofit/>
          </a:bodyPr>
          <a:lstStyle/>
          <a:p>
            <a:r>
              <a:rPr lang="el-GR" sz="1800" dirty="0" smtClean="0">
                <a:solidFill>
                  <a:srgbClr val="C87D0E"/>
                </a:solidFill>
              </a:rPr>
              <a:t>Β’ ΤΑΞΗ / 7</a:t>
            </a:r>
            <a:r>
              <a:rPr lang="el-GR" sz="1800" baseline="30000" dirty="0" smtClean="0">
                <a:solidFill>
                  <a:srgbClr val="C87D0E"/>
                </a:solidFill>
              </a:rPr>
              <a:t>Ο</a:t>
            </a:r>
            <a:r>
              <a:rPr lang="el-GR" sz="1800" dirty="0" smtClean="0">
                <a:solidFill>
                  <a:srgbClr val="C87D0E"/>
                </a:solidFill>
              </a:rPr>
              <a:t> ΓΕΛ ΙΛΙΟΥ</a:t>
            </a:r>
            <a:endParaRPr lang="el-GR" sz="1800" dirty="0">
              <a:solidFill>
                <a:srgbClr val="C87D0E"/>
              </a:solidFill>
            </a:endParaRPr>
          </a:p>
        </p:txBody>
      </p:sp>
      <p:pic>
        <p:nvPicPr>
          <p:cNvPr id="1026" name="Picture 2" descr="F:\Project!\theater-big-thumb-large.jpg"/>
          <p:cNvPicPr>
            <a:picLocks noChangeAspect="1" noChangeArrowheads="1"/>
          </p:cNvPicPr>
          <p:nvPr/>
        </p:nvPicPr>
        <p:blipFill>
          <a:blip r:embed="rId2" cstate="print"/>
          <a:srcRect/>
          <a:stretch>
            <a:fillRect/>
          </a:stretch>
        </p:blipFill>
        <p:spPr bwMode="auto">
          <a:xfrm>
            <a:off x="1331640" y="1916832"/>
            <a:ext cx="6391245" cy="443711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newsflash/>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929258"/>
          </a:xfrm>
        </p:spPr>
        <p:txBody>
          <a:bodyPr/>
          <a:lstStyle/>
          <a:p>
            <a:r>
              <a:rPr lang="el-GR" dirty="0" smtClean="0"/>
              <a:t>ΔΗΜΗΤΡΗΣ ΧΡΙΣΤΟΔΟΥΛΟΥ</a:t>
            </a:r>
            <a:endParaRPr lang="el-GR" dirty="0"/>
          </a:p>
        </p:txBody>
      </p:sp>
      <p:sp>
        <p:nvSpPr>
          <p:cNvPr id="3" name="Content Placeholder 2"/>
          <p:cNvSpPr>
            <a:spLocks noGrp="1"/>
          </p:cNvSpPr>
          <p:nvPr>
            <p:ph idx="1"/>
          </p:nvPr>
        </p:nvSpPr>
        <p:spPr>
          <a:xfrm>
            <a:off x="457200" y="1268760"/>
            <a:ext cx="8229600" cy="936104"/>
          </a:xfrm>
        </p:spPr>
        <p:txBody>
          <a:bodyPr>
            <a:normAutofit fontScale="92500" lnSpcReduction="10000"/>
          </a:bodyPr>
          <a:lstStyle/>
          <a:p>
            <a:r>
              <a:rPr lang="el-GR" i="1" dirty="0" smtClean="0">
                <a:solidFill>
                  <a:schemeClr val="accent1"/>
                </a:solidFill>
              </a:rPr>
              <a:t>Έργα </a:t>
            </a:r>
            <a:r>
              <a:rPr lang="el-GR" i="1" dirty="0" smtClean="0">
                <a:solidFill>
                  <a:schemeClr val="accent1"/>
                </a:solidFill>
              </a:rPr>
              <a:t>του μεταφράστηκαν στα αγγλικά, γαλλικά, ολλανδικά και σουηδικά.</a:t>
            </a:r>
            <a:endParaRPr lang="el-GR" dirty="0">
              <a:solidFill>
                <a:schemeClr val="accent1"/>
              </a:solidFill>
            </a:endParaRPr>
          </a:p>
        </p:txBody>
      </p:sp>
      <p:pic>
        <p:nvPicPr>
          <p:cNvPr id="24578" name="Picture 2" descr="http://www.diathens.gr/files/e/6/60/right_column_P024.jpg"/>
          <p:cNvPicPr>
            <a:picLocks noChangeAspect="1" noChangeArrowheads="1"/>
          </p:cNvPicPr>
          <p:nvPr/>
        </p:nvPicPr>
        <p:blipFill>
          <a:blip r:embed="rId2" cstate="print"/>
          <a:srcRect/>
          <a:stretch>
            <a:fillRect/>
          </a:stretch>
        </p:blipFill>
        <p:spPr bwMode="auto">
          <a:xfrm>
            <a:off x="6228184" y="2564904"/>
            <a:ext cx="2571750" cy="3400426"/>
          </a:xfrm>
          <a:prstGeom prst="roundRect">
            <a:avLst>
              <a:gd name="adj" fmla="val 0"/>
            </a:avLst>
          </a:prstGeom>
          <a:solidFill>
            <a:srgbClr val="FFFFFF">
              <a:shade val="85000"/>
            </a:srgbClr>
          </a:solidFill>
          <a:ln>
            <a:noFill/>
          </a:ln>
          <a:effectLst>
            <a:reflection blurRad="12700" stA="38000" endPos="28000" dist="5000" dir="5400000" sy="-100000" algn="bl" rotWithShape="0"/>
          </a:effectLst>
        </p:spPr>
      </p:pic>
      <p:pic>
        <p:nvPicPr>
          <p:cNvPr id="24580" name="Picture 4" descr="http://www.ert.gr/pressert/media/k2/items/cache/7ab716354432ee12f19b58c60471093b_XL.jpg"/>
          <p:cNvPicPr>
            <a:picLocks noChangeAspect="1" noChangeArrowheads="1"/>
          </p:cNvPicPr>
          <p:nvPr/>
        </p:nvPicPr>
        <p:blipFill>
          <a:blip r:embed="rId3" cstate="print"/>
          <a:srcRect/>
          <a:stretch>
            <a:fillRect/>
          </a:stretch>
        </p:blipFill>
        <p:spPr bwMode="auto">
          <a:xfrm>
            <a:off x="611560" y="2708920"/>
            <a:ext cx="5368652" cy="3024341"/>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p:transition>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857250"/>
          </a:xfrm>
        </p:spPr>
        <p:txBody>
          <a:bodyPr/>
          <a:lstStyle/>
          <a:p>
            <a:pPr algn="ctr"/>
            <a:r>
              <a:rPr lang="el-GR" dirty="0" smtClean="0"/>
              <a:t>ΙΑΚΩΒΟΣ ΚΑΜΠΑΝΕΛΛΗΣ </a:t>
            </a:r>
            <a:endParaRPr lang="el-GR" dirty="0"/>
          </a:p>
        </p:txBody>
      </p:sp>
      <p:sp>
        <p:nvSpPr>
          <p:cNvPr id="3" name="Content Placeholder 2"/>
          <p:cNvSpPr>
            <a:spLocks noGrp="1"/>
          </p:cNvSpPr>
          <p:nvPr>
            <p:ph idx="1"/>
          </p:nvPr>
        </p:nvSpPr>
        <p:spPr>
          <a:xfrm>
            <a:off x="457200" y="1268760"/>
            <a:ext cx="8229600" cy="1800200"/>
          </a:xfrm>
        </p:spPr>
        <p:txBody>
          <a:bodyPr>
            <a:normAutofit fontScale="62500" lnSpcReduction="20000"/>
          </a:bodyPr>
          <a:lstStyle/>
          <a:p>
            <a:r>
              <a:rPr lang="el-GR" i="1" dirty="0" smtClean="0">
                <a:solidFill>
                  <a:schemeClr val="accent1"/>
                </a:solidFill>
              </a:rPr>
              <a:t>Ο</a:t>
            </a:r>
            <a:r>
              <a:rPr lang="el-GR" i="1" dirty="0" smtClean="0">
                <a:solidFill>
                  <a:schemeClr val="accent1"/>
                </a:solidFill>
              </a:rPr>
              <a:t>ι </a:t>
            </a:r>
            <a:r>
              <a:rPr lang="el-GR" i="1" dirty="0" smtClean="0">
                <a:solidFill>
                  <a:schemeClr val="accent1"/>
                </a:solidFill>
              </a:rPr>
              <a:t>παραστάσεις του </a:t>
            </a:r>
            <a:r>
              <a:rPr lang="el-GR" i="1" dirty="0" smtClean="0">
                <a:solidFill>
                  <a:schemeClr val="accent1"/>
                </a:solidFill>
              </a:rPr>
              <a:t>Θεάτρου Τέχνης</a:t>
            </a:r>
            <a:r>
              <a:rPr lang="el-GR" i="1" dirty="0" smtClean="0">
                <a:solidFill>
                  <a:schemeClr val="accent1"/>
                </a:solidFill>
              </a:rPr>
              <a:t> του Καρόλου Κουν, το χειμώνα του 1945-46, τον συναρπάζουν... «εκεί ανακάλυψα τον εαυτό μου και τον προορισμό μου». Θα προσπαθήσει να γίνει ηθοποιός, ελλείψει όμως γυμνασιακού απολυτηρίου δεν θα γίνει αποδεκτός από το Εθνικό Θέατρο. Έτσι αφοσιώνεται στο γράψιμο. Τον Καμπανέλλη ανακάλυψε ο Αδαμάντιος </a:t>
            </a:r>
            <a:r>
              <a:rPr lang="el-GR" i="1" dirty="0" err="1" smtClean="0">
                <a:solidFill>
                  <a:schemeClr val="accent1"/>
                </a:solidFill>
              </a:rPr>
              <a:t>Λεμός</a:t>
            </a:r>
            <a:r>
              <a:rPr lang="el-GR" i="1" dirty="0" smtClean="0">
                <a:solidFill>
                  <a:schemeClr val="accent1"/>
                </a:solidFill>
              </a:rPr>
              <a:t>. Το πρώτο θεατρικό έργο του ήταν ο Χορός πάνω στα στάχυα, που </a:t>
            </a:r>
            <a:endParaRPr lang="el-GR" dirty="0" smtClean="0">
              <a:solidFill>
                <a:schemeClr val="accent1"/>
              </a:solidFill>
            </a:endParaRPr>
          </a:p>
          <a:p>
            <a:endParaRPr lang="el-GR" dirty="0"/>
          </a:p>
        </p:txBody>
      </p:sp>
      <p:pic>
        <p:nvPicPr>
          <p:cNvPr id="25602" name="Picture 2" descr="http://www.anogi.gr/wp-content/uploads/2011/03/kampane.jpg"/>
          <p:cNvPicPr>
            <a:picLocks noChangeAspect="1" noChangeArrowheads="1"/>
          </p:cNvPicPr>
          <p:nvPr/>
        </p:nvPicPr>
        <p:blipFill>
          <a:blip r:embed="rId2" cstate="print"/>
          <a:srcRect/>
          <a:stretch>
            <a:fillRect/>
          </a:stretch>
        </p:blipFill>
        <p:spPr bwMode="auto">
          <a:xfrm>
            <a:off x="1331640" y="3140968"/>
            <a:ext cx="1717868" cy="279153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5604" name="Picture 4" descr="http://www.naxosnow.gr/wp-content/uploads/2012/05/535e1ff519844cbd6d771069f74ac505.jpg"/>
          <p:cNvPicPr>
            <a:picLocks noChangeAspect="1" noChangeArrowheads="1"/>
          </p:cNvPicPr>
          <p:nvPr/>
        </p:nvPicPr>
        <p:blipFill>
          <a:blip r:embed="rId3" cstate="print"/>
          <a:srcRect/>
          <a:stretch>
            <a:fillRect/>
          </a:stretch>
        </p:blipFill>
        <p:spPr bwMode="auto">
          <a:xfrm>
            <a:off x="4067944" y="3140968"/>
            <a:ext cx="4151784" cy="299058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497210"/>
          </a:xfrm>
        </p:spPr>
        <p:txBody>
          <a:bodyPr>
            <a:normAutofit fontScale="90000"/>
          </a:bodyPr>
          <a:lstStyle/>
          <a:p>
            <a:pPr algn="ctr"/>
            <a:r>
              <a:rPr lang="el-GR" dirty="0" smtClean="0"/>
              <a:t>ΚΑΤΙΝΑ ΠΑΞΙΝΟΥ</a:t>
            </a:r>
            <a:endParaRPr lang="el-GR" dirty="0"/>
          </a:p>
        </p:txBody>
      </p:sp>
      <p:sp>
        <p:nvSpPr>
          <p:cNvPr id="3" name="Content Placeholder 2"/>
          <p:cNvSpPr>
            <a:spLocks noGrp="1"/>
          </p:cNvSpPr>
          <p:nvPr>
            <p:ph idx="1"/>
          </p:nvPr>
        </p:nvSpPr>
        <p:spPr>
          <a:xfrm>
            <a:off x="1043608" y="980728"/>
            <a:ext cx="7643192" cy="648072"/>
          </a:xfrm>
        </p:spPr>
        <p:txBody>
          <a:bodyPr>
            <a:normAutofit fontScale="70000" lnSpcReduction="20000"/>
          </a:bodyPr>
          <a:lstStyle/>
          <a:p>
            <a:r>
              <a:rPr lang="el-GR" i="1" dirty="0" smtClean="0">
                <a:solidFill>
                  <a:schemeClr val="accent1"/>
                </a:solidFill>
              </a:rPr>
              <a:t>Η </a:t>
            </a:r>
            <a:r>
              <a:rPr lang="el-GR" i="1" dirty="0" err="1" smtClean="0">
                <a:solidFill>
                  <a:schemeClr val="accent1"/>
                </a:solidFill>
              </a:rPr>
              <a:t>Κατίνα</a:t>
            </a:r>
            <a:r>
              <a:rPr lang="el-GR" i="1" dirty="0" smtClean="0">
                <a:solidFill>
                  <a:schemeClr val="accent1"/>
                </a:solidFill>
              </a:rPr>
              <a:t> </a:t>
            </a:r>
            <a:r>
              <a:rPr lang="el-GR" i="1" dirty="0" err="1" smtClean="0">
                <a:solidFill>
                  <a:schemeClr val="accent1"/>
                </a:solidFill>
              </a:rPr>
              <a:t>Παξινού</a:t>
            </a:r>
            <a:r>
              <a:rPr lang="el-GR" i="1" dirty="0" smtClean="0">
                <a:solidFill>
                  <a:schemeClr val="accent1"/>
                </a:solidFill>
              </a:rPr>
              <a:t> ήταν Ελληνίδα ηθοποιός κυρίως δραματικού ρεπερτορίου παγκόσμιας φήμης.</a:t>
            </a:r>
            <a:endParaRPr lang="el-GR" dirty="0">
              <a:solidFill>
                <a:schemeClr val="accent1"/>
              </a:solidFill>
            </a:endParaRPr>
          </a:p>
        </p:txBody>
      </p:sp>
      <p:pic>
        <p:nvPicPr>
          <p:cNvPr id="26626" name="Picture 2" descr="http://www.sansimera.gr/media/photos/main/Katina_Paxinou.jpg"/>
          <p:cNvPicPr>
            <a:picLocks noChangeAspect="1" noChangeArrowheads="1"/>
          </p:cNvPicPr>
          <p:nvPr/>
        </p:nvPicPr>
        <p:blipFill>
          <a:blip r:embed="rId2" cstate="print"/>
          <a:srcRect/>
          <a:stretch>
            <a:fillRect/>
          </a:stretch>
        </p:blipFill>
        <p:spPr bwMode="auto">
          <a:xfrm>
            <a:off x="1619672" y="1772816"/>
            <a:ext cx="6120680" cy="44644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fade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H="1" flipV="1">
            <a:off x="8460433" y="1666524"/>
            <a:ext cx="180648" cy="45719"/>
          </a:xfrm>
        </p:spPr>
        <p:txBody>
          <a:bodyPr>
            <a:normAutofit fontScale="90000"/>
          </a:bodyPr>
          <a:lstStyle/>
          <a:p>
            <a:r>
              <a:rPr lang="el-GR" dirty="0" smtClean="0"/>
              <a:t>.</a:t>
            </a:r>
            <a:endParaRPr lang="el-GR" dirty="0"/>
          </a:p>
        </p:txBody>
      </p:sp>
      <p:sp>
        <p:nvSpPr>
          <p:cNvPr id="3" name="Content Placeholder 2"/>
          <p:cNvSpPr>
            <a:spLocks noGrp="1"/>
          </p:cNvSpPr>
          <p:nvPr>
            <p:ph idx="1"/>
          </p:nvPr>
        </p:nvSpPr>
        <p:spPr>
          <a:xfrm flipH="1">
            <a:off x="3203849" y="5157192"/>
            <a:ext cx="144016" cy="1297616"/>
          </a:xfrm>
        </p:spPr>
        <p:txBody>
          <a:bodyPr>
            <a:normAutofit/>
          </a:bodyPr>
          <a:lstStyle/>
          <a:p>
            <a:pPr>
              <a:buNone/>
            </a:pPr>
            <a:r>
              <a:rPr lang="el-GR" dirty="0" smtClean="0"/>
              <a:t>.</a:t>
            </a:r>
          </a:p>
          <a:p>
            <a:pPr>
              <a:buNone/>
            </a:pPr>
            <a:endParaRPr lang="el-GR" dirty="0"/>
          </a:p>
        </p:txBody>
      </p:sp>
      <p:pic>
        <p:nvPicPr>
          <p:cNvPr id="27650" name="Picture 2" descr="http://content6.flixster.com/photo/10/11/72/10117200_ori.jpg"/>
          <p:cNvPicPr>
            <a:picLocks noChangeAspect="1" noChangeArrowheads="1"/>
          </p:cNvPicPr>
          <p:nvPr/>
        </p:nvPicPr>
        <p:blipFill>
          <a:blip r:embed="rId2" cstate="print"/>
          <a:srcRect/>
          <a:stretch>
            <a:fillRect/>
          </a:stretch>
        </p:blipFill>
        <p:spPr bwMode="auto">
          <a:xfrm>
            <a:off x="0" y="0"/>
            <a:ext cx="4400550" cy="396240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7652" name="Picture 4" descr="http://farm3.staticflickr.com/2443/3532522807_78d8328afd_z.jpg?zz=1"/>
          <p:cNvPicPr>
            <a:picLocks noChangeAspect="1" noChangeArrowheads="1"/>
          </p:cNvPicPr>
          <p:nvPr/>
        </p:nvPicPr>
        <p:blipFill>
          <a:blip r:embed="rId3" cstate="print"/>
          <a:srcRect/>
          <a:stretch>
            <a:fillRect/>
          </a:stretch>
        </p:blipFill>
        <p:spPr bwMode="auto">
          <a:xfrm>
            <a:off x="5220072" y="332656"/>
            <a:ext cx="3426983" cy="443981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7654" name="Picture 6" descr="http://content8.flixster.com/photo/12/67/08/12670898_ori.jpg"/>
          <p:cNvPicPr>
            <a:picLocks noChangeAspect="1" noChangeArrowheads="1"/>
          </p:cNvPicPr>
          <p:nvPr/>
        </p:nvPicPr>
        <p:blipFill>
          <a:blip r:embed="rId4" cstate="print"/>
          <a:srcRect/>
          <a:stretch>
            <a:fillRect/>
          </a:stretch>
        </p:blipFill>
        <p:spPr bwMode="auto">
          <a:xfrm>
            <a:off x="1763688" y="4077072"/>
            <a:ext cx="3362325" cy="252412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fade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425202"/>
          </a:xfrm>
        </p:spPr>
        <p:txBody>
          <a:bodyPr>
            <a:normAutofit fontScale="90000"/>
          </a:bodyPr>
          <a:lstStyle/>
          <a:p>
            <a:pPr algn="ctr"/>
            <a:r>
              <a:rPr lang="el-GR" dirty="0" smtClean="0"/>
              <a:t>ΜΕΛΙΝΑ ΜΕΡΚΟΥΡΗ</a:t>
            </a:r>
            <a:endParaRPr lang="el-GR" dirty="0"/>
          </a:p>
        </p:txBody>
      </p:sp>
      <p:sp>
        <p:nvSpPr>
          <p:cNvPr id="3" name="Content Placeholder 2"/>
          <p:cNvSpPr>
            <a:spLocks noGrp="1"/>
          </p:cNvSpPr>
          <p:nvPr>
            <p:ph idx="1"/>
          </p:nvPr>
        </p:nvSpPr>
        <p:spPr>
          <a:xfrm>
            <a:off x="457200" y="908720"/>
            <a:ext cx="8229600" cy="1080120"/>
          </a:xfrm>
        </p:spPr>
        <p:txBody>
          <a:bodyPr>
            <a:normAutofit fontScale="62500" lnSpcReduction="20000"/>
          </a:bodyPr>
          <a:lstStyle/>
          <a:p>
            <a:r>
              <a:rPr lang="el-GR" i="1" dirty="0" smtClean="0">
                <a:solidFill>
                  <a:schemeClr val="accent1"/>
                </a:solidFill>
              </a:rPr>
              <a:t>Η Μελίνα Μερκούρη ήταν Ελληνίδα ηθοποιός και πολιτικός. Καταγόταν από σπουδαία οικογένεια πολιτικών. Μεγάλη ηθοποιός βραβευμένη με διεθνή βραβεία και παγκόσμιας ακτινοβολίας προσωπικότητα.</a:t>
            </a:r>
            <a:endParaRPr lang="el-GR" dirty="0">
              <a:solidFill>
                <a:schemeClr val="accent1"/>
              </a:solidFill>
            </a:endParaRPr>
          </a:p>
        </p:txBody>
      </p:sp>
      <p:pic>
        <p:nvPicPr>
          <p:cNvPr id="28674" name="Picture 2" descr="MELINA8"/>
          <p:cNvPicPr>
            <a:picLocks noChangeAspect="1" noChangeArrowheads="1"/>
          </p:cNvPicPr>
          <p:nvPr/>
        </p:nvPicPr>
        <p:blipFill>
          <a:blip r:embed="rId2" cstate="print"/>
          <a:srcRect/>
          <a:stretch>
            <a:fillRect/>
          </a:stretch>
        </p:blipFill>
        <p:spPr bwMode="auto">
          <a:xfrm>
            <a:off x="755576" y="2132856"/>
            <a:ext cx="3233936" cy="444624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28675" name="Picture 3" descr="5-melina"/>
          <p:cNvPicPr>
            <a:picLocks noChangeAspect="1" noChangeArrowheads="1"/>
          </p:cNvPicPr>
          <p:nvPr/>
        </p:nvPicPr>
        <p:blipFill>
          <a:blip r:embed="rId3" cstate="print"/>
          <a:srcRect/>
          <a:stretch>
            <a:fillRect/>
          </a:stretch>
        </p:blipFill>
        <p:spPr bwMode="auto">
          <a:xfrm>
            <a:off x="5292080" y="1844824"/>
            <a:ext cx="3024336" cy="4392488"/>
          </a:xfrm>
          <a:prstGeom prst="roundRect">
            <a:avLst>
              <a:gd name="adj" fmla="val 5375"/>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ransition>
    <p:fade thruBlk="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H="1" flipV="1">
            <a:off x="5148064" y="980728"/>
            <a:ext cx="3384376" cy="504056"/>
          </a:xfrm>
        </p:spPr>
        <p:txBody>
          <a:bodyPr>
            <a:normAutofit fontScale="90000"/>
          </a:bodyPr>
          <a:lstStyle/>
          <a:p>
            <a:r>
              <a:rPr lang="el-GR" dirty="0" smtClean="0"/>
              <a:t>.</a:t>
            </a:r>
            <a:br>
              <a:rPr lang="el-GR" dirty="0" smtClean="0"/>
            </a:br>
            <a:endParaRPr lang="el-GR" dirty="0"/>
          </a:p>
        </p:txBody>
      </p:sp>
      <p:sp>
        <p:nvSpPr>
          <p:cNvPr id="3" name="Content Placeholder 2"/>
          <p:cNvSpPr>
            <a:spLocks noGrp="1"/>
          </p:cNvSpPr>
          <p:nvPr>
            <p:ph idx="1"/>
          </p:nvPr>
        </p:nvSpPr>
        <p:spPr>
          <a:xfrm>
            <a:off x="3779912" y="2060849"/>
            <a:ext cx="45719" cy="936104"/>
          </a:xfrm>
        </p:spPr>
        <p:txBody>
          <a:bodyPr>
            <a:noAutofit/>
          </a:bodyPr>
          <a:lstStyle/>
          <a:p>
            <a:pPr>
              <a:buNone/>
            </a:pPr>
            <a:r>
              <a:rPr lang="el-GR" dirty="0" smtClean="0"/>
              <a:t>.</a:t>
            </a:r>
            <a:endParaRPr lang="el-GR" dirty="0"/>
          </a:p>
        </p:txBody>
      </p:sp>
      <p:pic>
        <p:nvPicPr>
          <p:cNvPr id="29698" name="Picture 2" descr="http://www.lay-out.gr/wp-content/uploads/2012/11/Melina.jpg"/>
          <p:cNvPicPr>
            <a:picLocks noChangeAspect="1" noChangeArrowheads="1"/>
          </p:cNvPicPr>
          <p:nvPr/>
        </p:nvPicPr>
        <p:blipFill>
          <a:blip r:embed="rId2" cstate="print"/>
          <a:srcRect/>
          <a:stretch>
            <a:fillRect/>
          </a:stretch>
        </p:blipFill>
        <p:spPr bwMode="auto">
          <a:xfrm>
            <a:off x="251520" y="0"/>
            <a:ext cx="4543091" cy="3600400"/>
          </a:xfrm>
          <a:prstGeom prst="rect">
            <a:avLst/>
          </a:prstGeom>
          <a:ln>
            <a:noFill/>
          </a:ln>
          <a:effectLst>
            <a:softEdge rad="112500"/>
          </a:effectLst>
        </p:spPr>
      </p:pic>
      <p:pic>
        <p:nvPicPr>
          <p:cNvPr id="29700" name="Picture 4" descr="http://2.bp.blogspot.com/-ZJh-ZsWjN00/Tp0z81WbswI/AAAAAAAAYok/IvcIEEGySkE/s1600/melina1.jpg"/>
          <p:cNvPicPr>
            <a:picLocks noChangeAspect="1" noChangeArrowheads="1"/>
          </p:cNvPicPr>
          <p:nvPr/>
        </p:nvPicPr>
        <p:blipFill>
          <a:blip r:embed="rId3" cstate="print"/>
          <a:srcRect/>
          <a:stretch>
            <a:fillRect/>
          </a:stretch>
        </p:blipFill>
        <p:spPr bwMode="auto">
          <a:xfrm>
            <a:off x="4067944" y="3068960"/>
            <a:ext cx="4905375" cy="3600451"/>
          </a:xfrm>
          <a:prstGeom prst="rect">
            <a:avLst/>
          </a:prstGeom>
          <a:ln>
            <a:noFill/>
          </a:ln>
          <a:effectLst>
            <a:softEdge rad="112500"/>
          </a:effectLst>
        </p:spPr>
      </p:pic>
      <p:pic>
        <p:nvPicPr>
          <p:cNvPr id="29702" name="Picture 6" descr="http://4.bp.blogspot.com/_Hmug7BtiDvM/TOXL5afbJtI/AAAAAAAAATI/_UgN_p4E774/s1600/melina1.jpg"/>
          <p:cNvPicPr>
            <a:picLocks noChangeAspect="1" noChangeArrowheads="1"/>
          </p:cNvPicPr>
          <p:nvPr/>
        </p:nvPicPr>
        <p:blipFill>
          <a:blip r:embed="rId4" cstate="print"/>
          <a:srcRect/>
          <a:stretch>
            <a:fillRect/>
          </a:stretch>
        </p:blipFill>
        <p:spPr bwMode="auto">
          <a:xfrm>
            <a:off x="5796136" y="188640"/>
            <a:ext cx="2736301" cy="2692103"/>
          </a:xfrm>
          <a:prstGeom prst="rect">
            <a:avLst/>
          </a:prstGeom>
          <a:ln>
            <a:noFill/>
          </a:ln>
          <a:effectLst>
            <a:softEdge rad="112500"/>
          </a:effectLst>
        </p:spPr>
      </p:pic>
      <p:pic>
        <p:nvPicPr>
          <p:cNvPr id="29704" name="Picture 8" descr="http://www.ogdoo.gr/portal/images/stories/AFIERWMA/ERMHNEYTES/MELINA_MERKOURI/MELINA_MERKOURI03.jpg"/>
          <p:cNvPicPr>
            <a:picLocks noChangeAspect="1" noChangeArrowheads="1"/>
          </p:cNvPicPr>
          <p:nvPr/>
        </p:nvPicPr>
        <p:blipFill>
          <a:blip r:embed="rId5" cstate="print"/>
          <a:srcRect/>
          <a:stretch>
            <a:fillRect/>
          </a:stretch>
        </p:blipFill>
        <p:spPr bwMode="auto">
          <a:xfrm>
            <a:off x="179512" y="3933056"/>
            <a:ext cx="3764820" cy="2596610"/>
          </a:xfrm>
          <a:prstGeom prst="rect">
            <a:avLst/>
          </a:prstGeom>
          <a:ln>
            <a:noFill/>
          </a:ln>
          <a:effectLst>
            <a:softEdge rad="112500"/>
          </a:effectLst>
        </p:spPr>
      </p:pic>
    </p:spTree>
  </p:cSld>
  <p:clrMapOvr>
    <a:masterClrMapping/>
  </p:clrMapOvr>
  <p:transition>
    <p:fade thruBlk="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88640"/>
            <a:ext cx="6681936" cy="1152128"/>
          </a:xfrm>
        </p:spPr>
        <p:txBody>
          <a:bodyPr>
            <a:normAutofit fontScale="90000"/>
          </a:bodyPr>
          <a:lstStyle/>
          <a:p>
            <a:pPr algn="ctr"/>
            <a:r>
              <a:rPr lang="el-GR" sz="9600" dirty="0" smtClean="0"/>
              <a:t>ΤΕΛΟΣ</a:t>
            </a:r>
            <a:endParaRPr lang="el-GR" sz="9600" dirty="0"/>
          </a:p>
        </p:txBody>
      </p:sp>
      <p:sp>
        <p:nvSpPr>
          <p:cNvPr id="3" name="Content Placeholder 2"/>
          <p:cNvSpPr>
            <a:spLocks noGrp="1"/>
          </p:cNvSpPr>
          <p:nvPr>
            <p:ph idx="1"/>
          </p:nvPr>
        </p:nvSpPr>
        <p:spPr>
          <a:xfrm flipH="1">
            <a:off x="1331639" y="5373216"/>
            <a:ext cx="7309441" cy="1484784"/>
          </a:xfrm>
        </p:spPr>
        <p:txBody>
          <a:bodyPr>
            <a:normAutofit/>
          </a:bodyPr>
          <a:lstStyle/>
          <a:p>
            <a:pPr>
              <a:buNone/>
            </a:pPr>
            <a:r>
              <a:rPr lang="el-GR" sz="6600" dirty="0" smtClean="0">
                <a:solidFill>
                  <a:schemeClr val="accent1"/>
                </a:solidFill>
              </a:rPr>
              <a:t>ΕΥΧΑΡΙΣΤΟΥΜΕ</a:t>
            </a:r>
            <a:endParaRPr lang="el-GR" sz="6600" dirty="0">
              <a:solidFill>
                <a:schemeClr val="accent1"/>
              </a:solidFill>
            </a:endParaRPr>
          </a:p>
        </p:txBody>
      </p:sp>
      <p:pic>
        <p:nvPicPr>
          <p:cNvPr id="30722" name="Picture 2" descr="http://www.theaterinfo.gr/theatrenews/press/2008/04/1/3.jpg"/>
          <p:cNvPicPr>
            <a:picLocks noChangeAspect="1" noChangeArrowheads="1"/>
          </p:cNvPicPr>
          <p:nvPr/>
        </p:nvPicPr>
        <p:blipFill>
          <a:blip r:embed="rId2" cstate="print"/>
          <a:srcRect/>
          <a:stretch>
            <a:fillRect/>
          </a:stretch>
        </p:blipFill>
        <p:spPr bwMode="auto">
          <a:xfrm>
            <a:off x="1619672" y="1556792"/>
            <a:ext cx="5904656" cy="3744416"/>
          </a:xfrm>
          <a:prstGeom prst="roundRect">
            <a:avLst>
              <a:gd name="adj" fmla="val 19589"/>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transition>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332656"/>
            <a:ext cx="8229600" cy="864096"/>
          </a:xfrm>
        </p:spPr>
        <p:txBody>
          <a:bodyPr/>
          <a:lstStyle/>
          <a:p>
            <a:pPr algn="ctr"/>
            <a:r>
              <a:rPr lang="el-GR" dirty="0" smtClean="0">
                <a:solidFill>
                  <a:schemeClr val="accent1"/>
                </a:solidFill>
              </a:rPr>
              <a:t>ΘΕΑΤΡΟ </a:t>
            </a:r>
            <a:endParaRPr lang="el-GR" dirty="0">
              <a:solidFill>
                <a:schemeClr val="accent1"/>
              </a:solidFill>
            </a:endParaRPr>
          </a:p>
        </p:txBody>
      </p:sp>
      <p:sp>
        <p:nvSpPr>
          <p:cNvPr id="3" name="Content Placeholder 2"/>
          <p:cNvSpPr>
            <a:spLocks noGrp="1"/>
          </p:cNvSpPr>
          <p:nvPr>
            <p:ph idx="1"/>
          </p:nvPr>
        </p:nvSpPr>
        <p:spPr>
          <a:xfrm>
            <a:off x="1619672" y="1412776"/>
            <a:ext cx="6264696" cy="1440160"/>
          </a:xfrm>
        </p:spPr>
        <p:txBody>
          <a:bodyPr>
            <a:normAutofit fontScale="70000" lnSpcReduction="20000"/>
          </a:bodyPr>
          <a:lstStyle/>
          <a:p>
            <a:r>
              <a:rPr lang="el-GR" i="1" dirty="0" smtClean="0">
                <a:solidFill>
                  <a:schemeClr val="accent1"/>
                </a:solidFill>
              </a:rPr>
              <a:t>Με </a:t>
            </a:r>
            <a:r>
              <a:rPr lang="el-GR" i="1" dirty="0" smtClean="0">
                <a:solidFill>
                  <a:schemeClr val="accent1"/>
                </a:solidFill>
              </a:rPr>
              <a:t>τον όρο θέατρο εννοούμε την </a:t>
            </a:r>
            <a:r>
              <a:rPr lang="el-GR" i="1" dirty="0" smtClean="0">
                <a:solidFill>
                  <a:schemeClr val="accent1"/>
                </a:solidFill>
              </a:rPr>
              <a:t> παραγωγή </a:t>
            </a:r>
            <a:r>
              <a:rPr lang="el-GR" i="1" dirty="0" smtClean="0">
                <a:solidFill>
                  <a:schemeClr val="accent1"/>
                </a:solidFill>
              </a:rPr>
              <a:t>απεικονίσεων και συμβάντων, παραδοσιακών ή φανταστικών, ανάμεσα σε ανθρώπους με σκοπό την τέρψη και την επιμόρφωση των </a:t>
            </a:r>
            <a:r>
              <a:rPr lang="el-GR" i="1" dirty="0" smtClean="0">
                <a:solidFill>
                  <a:schemeClr val="accent1"/>
                </a:solidFill>
              </a:rPr>
              <a:t>θεατών. </a:t>
            </a:r>
          </a:p>
          <a:p>
            <a:endParaRPr lang="el-GR" dirty="0">
              <a:solidFill>
                <a:schemeClr val="accent1"/>
              </a:solidFill>
            </a:endParaRPr>
          </a:p>
        </p:txBody>
      </p:sp>
      <p:pic>
        <p:nvPicPr>
          <p:cNvPr id="4" name="Picture 3" descr="ΘΕΑΤΡΟ.jpg"/>
          <p:cNvPicPr>
            <a:picLocks noChangeAspect="1"/>
          </p:cNvPicPr>
          <p:nvPr/>
        </p:nvPicPr>
        <p:blipFill>
          <a:blip r:embed="rId2" cstate="print"/>
          <a:stretch>
            <a:fillRect/>
          </a:stretch>
        </p:blipFill>
        <p:spPr>
          <a:xfrm>
            <a:off x="1835696" y="2852936"/>
            <a:ext cx="5953621" cy="381642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ransition>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19256" cy="929258"/>
          </a:xfrm>
        </p:spPr>
        <p:txBody>
          <a:bodyPr>
            <a:noAutofit/>
          </a:bodyPr>
          <a:lstStyle/>
          <a:p>
            <a:pPr algn="ctr"/>
            <a:r>
              <a:rPr lang="el-GR" sz="3600" dirty="0" smtClean="0"/>
              <a:t>Η ΙΔΡΥΣΗ ΜΕΓΑΛΩΝ ΘΕΑΤΡΙΚΩΝ ΟΡΓΑΝΙΣΜΩΝ</a:t>
            </a:r>
            <a:endParaRPr lang="el-GR" sz="3600" dirty="0"/>
          </a:p>
        </p:txBody>
      </p:sp>
      <p:pic>
        <p:nvPicPr>
          <p:cNvPr id="4" name="Content Placeholder 3" descr="21-1-thumb-large.jpg"/>
          <p:cNvPicPr>
            <a:picLocks noGrp="1" noChangeAspect="1"/>
          </p:cNvPicPr>
          <p:nvPr>
            <p:ph idx="1"/>
          </p:nvPr>
        </p:nvPicPr>
        <p:blipFill>
          <a:blip r:embed="rId2" cstate="print"/>
          <a:stretch>
            <a:fillRect/>
          </a:stretch>
        </p:blipFill>
        <p:spPr>
          <a:xfrm>
            <a:off x="755576" y="1430110"/>
            <a:ext cx="7776864" cy="5427890"/>
          </a:xfrm>
          <a:prstGeom prst="ellipse">
            <a:avLst/>
          </a:prstGeom>
          <a:ln>
            <a:noFill/>
          </a:ln>
          <a:effectLst>
            <a:softEdge rad="112500"/>
          </a:effectLst>
        </p:spPr>
      </p:pic>
    </p:spTree>
  </p:cSld>
  <p:clrMapOvr>
    <a:masterClrMapping/>
  </p:clrMapOvr>
  <p:transition>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857250"/>
          </a:xfrm>
        </p:spPr>
        <p:txBody>
          <a:bodyPr>
            <a:normAutofit fontScale="90000"/>
          </a:bodyPr>
          <a:lstStyle/>
          <a:p>
            <a:pPr algn="ctr"/>
            <a:r>
              <a:rPr lang="el-GR" dirty="0" smtClean="0"/>
              <a:t>ΤΟ ΕΘΝΙΚΟ ΘΕΑΤΡΟ</a:t>
            </a:r>
            <a:r>
              <a:rPr lang="el-GR" dirty="0" smtClean="0"/>
              <a:t/>
            </a:r>
            <a:br>
              <a:rPr lang="el-GR" dirty="0" smtClean="0"/>
            </a:br>
            <a:endParaRPr lang="el-GR" dirty="0"/>
          </a:p>
        </p:txBody>
      </p:sp>
      <p:sp>
        <p:nvSpPr>
          <p:cNvPr id="3" name="Content Placeholder 2"/>
          <p:cNvSpPr>
            <a:spLocks noGrp="1"/>
          </p:cNvSpPr>
          <p:nvPr>
            <p:ph idx="1"/>
          </p:nvPr>
        </p:nvSpPr>
        <p:spPr>
          <a:xfrm>
            <a:off x="457200" y="1052736"/>
            <a:ext cx="8229600" cy="1224136"/>
          </a:xfrm>
        </p:spPr>
        <p:txBody>
          <a:bodyPr>
            <a:normAutofit fontScale="92500" lnSpcReduction="20000"/>
          </a:bodyPr>
          <a:lstStyle/>
          <a:p>
            <a:r>
              <a:rPr lang="el-GR" sz="2400" i="1" dirty="0" smtClean="0">
                <a:solidFill>
                  <a:schemeClr val="accent1"/>
                </a:solidFill>
              </a:rPr>
              <a:t>Σκοπός του είναι η μέσω της θεατρικής τέχνης προαγωγή της πνευματικής καλλιέργειας του λαού και η διαφύλαξη της εθνικής πολιτιστικής ταυτότητας. </a:t>
            </a:r>
            <a:br>
              <a:rPr lang="el-GR" sz="2400" i="1" dirty="0" smtClean="0">
                <a:solidFill>
                  <a:schemeClr val="accent1"/>
                </a:solidFill>
              </a:rPr>
            </a:br>
            <a:endParaRPr lang="el-GR" sz="2400" dirty="0">
              <a:solidFill>
                <a:schemeClr val="accent1"/>
              </a:solidFill>
            </a:endParaRPr>
          </a:p>
        </p:txBody>
      </p:sp>
      <p:pic>
        <p:nvPicPr>
          <p:cNvPr id="2050" name="Picture 2" descr="F:\images.jpg"/>
          <p:cNvPicPr>
            <a:picLocks noChangeAspect="1" noChangeArrowheads="1"/>
          </p:cNvPicPr>
          <p:nvPr/>
        </p:nvPicPr>
        <p:blipFill>
          <a:blip r:embed="rId3" cstate="print"/>
          <a:srcRect/>
          <a:stretch>
            <a:fillRect/>
          </a:stretch>
        </p:blipFill>
        <p:spPr bwMode="auto">
          <a:xfrm>
            <a:off x="1187624" y="2204864"/>
            <a:ext cx="6696744" cy="403244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ransition>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3648" y="267494"/>
            <a:ext cx="7283152" cy="929258"/>
          </a:xfrm>
        </p:spPr>
        <p:txBody>
          <a:bodyPr/>
          <a:lstStyle/>
          <a:p>
            <a:pPr algn="just"/>
            <a:r>
              <a:rPr lang="el-GR" dirty="0" smtClean="0"/>
              <a:t>ΤΟ ΘΕΑΤΡΟ ΤΕΧΝΗΣ</a:t>
            </a:r>
            <a:endParaRPr lang="el-GR" dirty="0"/>
          </a:p>
        </p:txBody>
      </p:sp>
      <p:sp>
        <p:nvSpPr>
          <p:cNvPr id="3" name="Content Placeholder 2"/>
          <p:cNvSpPr>
            <a:spLocks noGrp="1"/>
          </p:cNvSpPr>
          <p:nvPr>
            <p:ph idx="1"/>
          </p:nvPr>
        </p:nvSpPr>
        <p:spPr>
          <a:xfrm>
            <a:off x="457200" y="1340768"/>
            <a:ext cx="8229600" cy="1512168"/>
          </a:xfrm>
        </p:spPr>
        <p:txBody>
          <a:bodyPr>
            <a:normAutofit fontScale="62500" lnSpcReduction="20000"/>
          </a:bodyPr>
          <a:lstStyle/>
          <a:p>
            <a:r>
              <a:rPr lang="el-GR" i="1" dirty="0" smtClean="0">
                <a:solidFill>
                  <a:schemeClr val="accent1"/>
                </a:solidFill>
              </a:rPr>
              <a:t>Ο Κάρολος Κουν, ιδρυτής του ιστορικού αυτού οργανισμού, εμφανίστηκε από τη δεκαετία του 30 στα θεατρικά πράγματα με τη δημιουργία της Λαϊκής Σκηνής (1934-36), για την αναζήτηση της ελληνικότητας και την αξιοποίηση της ελληνικής παράδοσης. Το 1942 ξεκινά το Θέατρο Τέχνης, που φέρνει στο θέατρό μας μια διαφορετική αντίληψη για τη σκηνή και τον ηθοποιό. </a:t>
            </a:r>
            <a:endParaRPr lang="el-GR" dirty="0">
              <a:solidFill>
                <a:schemeClr val="accent1"/>
              </a:solidFill>
            </a:endParaRPr>
          </a:p>
        </p:txBody>
      </p:sp>
      <p:pic>
        <p:nvPicPr>
          <p:cNvPr id="3074" name="Picture 2" descr="F:\18-11-thumb-large.jpg"/>
          <p:cNvPicPr>
            <a:picLocks noChangeAspect="1" noChangeArrowheads="1"/>
          </p:cNvPicPr>
          <p:nvPr/>
        </p:nvPicPr>
        <p:blipFill>
          <a:blip r:embed="rId2" cstate="print"/>
          <a:srcRect/>
          <a:stretch>
            <a:fillRect/>
          </a:stretch>
        </p:blipFill>
        <p:spPr bwMode="auto">
          <a:xfrm>
            <a:off x="1331640" y="2924944"/>
            <a:ext cx="6217493" cy="360040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484784"/>
          </a:xfrm>
        </p:spPr>
        <p:txBody>
          <a:bodyPr/>
          <a:lstStyle/>
          <a:p>
            <a:pPr algn="ctr"/>
            <a:r>
              <a:rPr lang="el-GR" dirty="0" smtClean="0"/>
              <a:t>ΚΑΡΟΛΟΣ ΚΟΥΝ</a:t>
            </a:r>
            <a:endParaRPr lang="el-GR" dirty="0"/>
          </a:p>
        </p:txBody>
      </p:sp>
      <p:sp>
        <p:nvSpPr>
          <p:cNvPr id="3" name="Content Placeholder 2"/>
          <p:cNvSpPr>
            <a:spLocks noGrp="1"/>
          </p:cNvSpPr>
          <p:nvPr>
            <p:ph idx="1"/>
          </p:nvPr>
        </p:nvSpPr>
        <p:spPr>
          <a:xfrm>
            <a:off x="457200" y="1556792"/>
            <a:ext cx="8229600" cy="1152128"/>
          </a:xfrm>
        </p:spPr>
        <p:txBody>
          <a:bodyPr>
            <a:normAutofit/>
          </a:bodyPr>
          <a:lstStyle/>
          <a:p>
            <a:r>
              <a:rPr lang="el-GR" sz="2800" i="1" dirty="0" smtClean="0">
                <a:solidFill>
                  <a:schemeClr val="accent1"/>
                </a:solidFill>
              </a:rPr>
              <a:t>Ο Κάρολος Κουν του Ερρίκου, </a:t>
            </a:r>
            <a:r>
              <a:rPr lang="el-GR" sz="2800" i="1" dirty="0" smtClean="0">
                <a:solidFill>
                  <a:schemeClr val="accent1"/>
                </a:solidFill>
              </a:rPr>
              <a:t>ήταν κορυφαίος Έλληνας</a:t>
            </a:r>
            <a:r>
              <a:rPr lang="el-GR" sz="2800" i="1" dirty="0" smtClean="0">
                <a:solidFill>
                  <a:schemeClr val="accent1"/>
                </a:solidFill>
              </a:rPr>
              <a:t>  θεατρικός </a:t>
            </a:r>
            <a:endParaRPr lang="el-GR" sz="2800" dirty="0" smtClean="0">
              <a:solidFill>
                <a:schemeClr val="accent1"/>
              </a:solidFill>
            </a:endParaRPr>
          </a:p>
          <a:p>
            <a:endParaRPr lang="el-GR" sz="2800" dirty="0"/>
          </a:p>
        </p:txBody>
      </p:sp>
      <p:pic>
        <p:nvPicPr>
          <p:cNvPr id="4098" name="Picture 2" descr="F:\1abc4a.jpg"/>
          <p:cNvPicPr>
            <a:picLocks noChangeAspect="1" noChangeArrowheads="1"/>
          </p:cNvPicPr>
          <p:nvPr/>
        </p:nvPicPr>
        <p:blipFill>
          <a:blip r:embed="rId2" cstate="print"/>
          <a:srcRect/>
          <a:stretch>
            <a:fillRect/>
          </a:stretch>
        </p:blipFill>
        <p:spPr bwMode="auto">
          <a:xfrm>
            <a:off x="395536" y="2924944"/>
            <a:ext cx="3796139" cy="2736304"/>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4100" name="Picture 4" descr="http://www.mlahanas.de/Greeks/NewArts/KKoun.jpg"/>
          <p:cNvPicPr>
            <a:picLocks noChangeAspect="1" noChangeArrowheads="1"/>
          </p:cNvPicPr>
          <p:nvPr/>
        </p:nvPicPr>
        <p:blipFill>
          <a:blip r:embed="rId3" cstate="print"/>
          <a:srcRect/>
          <a:stretch>
            <a:fillRect/>
          </a:stretch>
        </p:blipFill>
        <p:spPr bwMode="auto">
          <a:xfrm>
            <a:off x="4644008" y="2699974"/>
            <a:ext cx="4067944" cy="3177298"/>
          </a:xfrm>
          <a:prstGeom prst="roundRect">
            <a:avLst>
              <a:gd name="adj" fmla="val 26864"/>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ransition>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641226"/>
          </a:xfrm>
        </p:spPr>
        <p:txBody>
          <a:bodyPr>
            <a:normAutofit fontScale="90000"/>
          </a:bodyPr>
          <a:lstStyle/>
          <a:p>
            <a:pPr algn="ctr"/>
            <a:r>
              <a:rPr lang="el-GR" dirty="0" smtClean="0"/>
              <a:t>ΓΡΗΓΟΡΗΣ ΞΕΝΟΠΟΥΛΟΣ</a:t>
            </a:r>
            <a:endParaRPr lang="el-GR" dirty="0"/>
          </a:p>
        </p:txBody>
      </p:sp>
      <p:sp>
        <p:nvSpPr>
          <p:cNvPr id="3" name="Content Placeholder 2"/>
          <p:cNvSpPr>
            <a:spLocks noGrp="1"/>
          </p:cNvSpPr>
          <p:nvPr>
            <p:ph idx="1"/>
          </p:nvPr>
        </p:nvSpPr>
        <p:spPr>
          <a:xfrm>
            <a:off x="457200" y="1124744"/>
            <a:ext cx="8229600" cy="1944216"/>
          </a:xfrm>
        </p:spPr>
        <p:txBody>
          <a:bodyPr>
            <a:normAutofit fontScale="70000" lnSpcReduction="20000"/>
          </a:bodyPr>
          <a:lstStyle/>
          <a:p>
            <a:r>
              <a:rPr lang="el-GR" i="1" dirty="0" smtClean="0">
                <a:solidFill>
                  <a:schemeClr val="accent1"/>
                </a:solidFill>
              </a:rPr>
              <a:t>Ο </a:t>
            </a:r>
            <a:r>
              <a:rPr lang="el-GR" i="1" dirty="0" smtClean="0">
                <a:solidFill>
                  <a:schemeClr val="accent1"/>
                </a:solidFill>
              </a:rPr>
              <a:t>Ξενόπουλος έγραψε με την ίδια επιτυχία και </a:t>
            </a:r>
            <a:r>
              <a:rPr lang="el-GR" i="1" dirty="0" smtClean="0">
                <a:solidFill>
                  <a:schemeClr val="accent1"/>
                </a:solidFill>
              </a:rPr>
              <a:t>δράματα και κωμωδίες κυρίως </a:t>
            </a:r>
            <a:r>
              <a:rPr lang="el-GR" i="1" dirty="0" smtClean="0">
                <a:solidFill>
                  <a:schemeClr val="accent1"/>
                </a:solidFill>
              </a:rPr>
              <a:t>με θέμα τον έρωτα. Τα έργα του είναι </a:t>
            </a:r>
            <a:r>
              <a:rPr lang="el-GR" i="1" dirty="0" smtClean="0">
                <a:solidFill>
                  <a:schemeClr val="accent1"/>
                </a:solidFill>
              </a:rPr>
              <a:t>ηθογραφίες που </a:t>
            </a:r>
            <a:r>
              <a:rPr lang="el-GR" i="1" dirty="0" smtClean="0">
                <a:solidFill>
                  <a:schemeClr val="accent1"/>
                </a:solidFill>
              </a:rPr>
              <a:t>αναδεικνύουν τη ζωή μιας εποχής η μιας τοπικής κοινωνίας, τοπικές και εποχικές ιδιαιτερότητες παίρνουν συχνά ισχύ άγραφων νόμων που επιβάλλονται μέσα από την κοινωνία</a:t>
            </a:r>
            <a:endParaRPr lang="el-GR" dirty="0">
              <a:solidFill>
                <a:schemeClr val="accent1"/>
              </a:solidFill>
            </a:endParaRPr>
          </a:p>
        </p:txBody>
      </p:sp>
      <p:pic>
        <p:nvPicPr>
          <p:cNvPr id="21508" name="Picture 4" descr="http://www.ert.gr/pressert/media/k2/items/cache/171fc14b49a79ea979710de5b3402b30_XL.jpg"/>
          <p:cNvPicPr>
            <a:picLocks noChangeAspect="1" noChangeArrowheads="1"/>
          </p:cNvPicPr>
          <p:nvPr/>
        </p:nvPicPr>
        <p:blipFill>
          <a:blip r:embed="rId2" cstate="print"/>
          <a:srcRect/>
          <a:stretch>
            <a:fillRect/>
          </a:stretch>
        </p:blipFill>
        <p:spPr bwMode="auto">
          <a:xfrm>
            <a:off x="251520" y="2924944"/>
            <a:ext cx="8640960" cy="3717032"/>
          </a:xfrm>
          <a:prstGeom prst="roundRect">
            <a:avLst>
              <a:gd name="adj" fmla="val 30598"/>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ransition>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569218"/>
          </a:xfrm>
        </p:spPr>
        <p:txBody>
          <a:bodyPr>
            <a:normAutofit fontScale="90000"/>
          </a:bodyPr>
          <a:lstStyle/>
          <a:p>
            <a:pPr algn="ctr"/>
            <a:r>
              <a:rPr lang="el-GR" dirty="0" smtClean="0"/>
              <a:t>ΓΙΩΡΓΟΣ ΣΕΒΑΣΤΙΚΟΓΛΟΥ </a:t>
            </a:r>
            <a:endParaRPr lang="el-GR" dirty="0"/>
          </a:p>
        </p:txBody>
      </p:sp>
      <p:sp>
        <p:nvSpPr>
          <p:cNvPr id="3" name="Content Placeholder 2"/>
          <p:cNvSpPr>
            <a:spLocks noGrp="1"/>
          </p:cNvSpPr>
          <p:nvPr>
            <p:ph idx="1"/>
          </p:nvPr>
        </p:nvSpPr>
        <p:spPr>
          <a:xfrm>
            <a:off x="457200" y="1052736"/>
            <a:ext cx="8229600" cy="1296144"/>
          </a:xfrm>
        </p:spPr>
        <p:txBody>
          <a:bodyPr>
            <a:normAutofit fontScale="62500" lnSpcReduction="20000"/>
          </a:bodyPr>
          <a:lstStyle/>
          <a:p>
            <a:r>
              <a:rPr lang="el-GR" i="1" dirty="0" smtClean="0"/>
              <a:t> </a:t>
            </a:r>
            <a:r>
              <a:rPr lang="el-GR" i="1" dirty="0" smtClean="0">
                <a:solidFill>
                  <a:schemeClr val="accent1"/>
                </a:solidFill>
              </a:rPr>
              <a:t>Σ</a:t>
            </a:r>
            <a:r>
              <a:rPr lang="el-GR" i="1" dirty="0" smtClean="0">
                <a:solidFill>
                  <a:schemeClr val="accent1"/>
                </a:solidFill>
              </a:rPr>
              <a:t>υνεργάστηκε </a:t>
            </a:r>
            <a:r>
              <a:rPr lang="el-GR" i="1" dirty="0" smtClean="0">
                <a:solidFill>
                  <a:schemeClr val="accent1"/>
                </a:solidFill>
              </a:rPr>
              <a:t>με το Θέατρο του </a:t>
            </a:r>
            <a:r>
              <a:rPr lang="el-GR" i="1" dirty="0" smtClean="0">
                <a:solidFill>
                  <a:schemeClr val="accent1"/>
                </a:solidFill>
              </a:rPr>
              <a:t>Λαού , ενώ </a:t>
            </a:r>
            <a:r>
              <a:rPr lang="el-GR" i="1" dirty="0" smtClean="0">
                <a:solidFill>
                  <a:schemeClr val="accent1"/>
                </a:solidFill>
              </a:rPr>
              <a:t>υπήρξε σημαντικός παράγοντας στην ίδρυση και </a:t>
            </a:r>
            <a:r>
              <a:rPr lang="el-GR" i="1" dirty="0" smtClean="0">
                <a:solidFill>
                  <a:schemeClr val="accent1"/>
                </a:solidFill>
              </a:rPr>
              <a:t>λειτουργία </a:t>
            </a:r>
            <a:r>
              <a:rPr lang="el-GR" i="1" dirty="0" smtClean="0">
                <a:solidFill>
                  <a:schemeClr val="accent1"/>
                </a:solidFill>
              </a:rPr>
              <a:t>του θιάσου των Ενωμένων Καλλιτεχνών στα μεταπολεμικά χρόνια. </a:t>
            </a:r>
            <a:br>
              <a:rPr lang="el-GR" i="1" dirty="0" smtClean="0">
                <a:solidFill>
                  <a:schemeClr val="accent1"/>
                </a:solidFill>
              </a:rPr>
            </a:br>
            <a:endParaRPr lang="el-GR" dirty="0">
              <a:solidFill>
                <a:schemeClr val="accent1"/>
              </a:solidFill>
            </a:endParaRPr>
          </a:p>
        </p:txBody>
      </p:sp>
      <p:pic>
        <p:nvPicPr>
          <p:cNvPr id="22530" name="Picture 2" descr="http://europeanastatic.eu/api/image?type=IMAGE&amp;uri=http%3A%2F%2Fpandektis.ekt.gr%2Fpandektis%2Fretrieve%2F100439%2FThumb7996.jpg&amp;size=FULL_DOC"/>
          <p:cNvPicPr>
            <a:picLocks noChangeAspect="1" noChangeArrowheads="1"/>
          </p:cNvPicPr>
          <p:nvPr/>
        </p:nvPicPr>
        <p:blipFill>
          <a:blip r:embed="rId2" cstate="print"/>
          <a:srcRect/>
          <a:stretch>
            <a:fillRect/>
          </a:stretch>
        </p:blipFill>
        <p:spPr bwMode="auto">
          <a:xfrm>
            <a:off x="899592" y="2132856"/>
            <a:ext cx="2808312" cy="4212468"/>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22532" name="Picture 4" descr="http://www1.rizospastis.gr/getImage.do?size=medium&amp;id=76556&amp;format=.jpg"/>
          <p:cNvPicPr>
            <a:picLocks noChangeAspect="1" noChangeArrowheads="1"/>
          </p:cNvPicPr>
          <p:nvPr/>
        </p:nvPicPr>
        <p:blipFill>
          <a:blip r:embed="rId3" cstate="print"/>
          <a:srcRect/>
          <a:stretch>
            <a:fillRect/>
          </a:stretch>
        </p:blipFill>
        <p:spPr bwMode="auto">
          <a:xfrm>
            <a:off x="5220072" y="1916832"/>
            <a:ext cx="3269163" cy="4540504"/>
          </a:xfrm>
          <a:prstGeom prst="rect">
            <a:avLst/>
          </a:prstGeom>
          <a:solidFill>
            <a:srgbClr val="FFFFFF">
              <a:shade val="85000"/>
            </a:srgbClr>
          </a:solidFill>
          <a:ln w="190500" cap="rnd">
            <a:no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cSld>
  <p:clrMapOvr>
    <a:masterClrMapping/>
  </p:clrMapOvr>
  <p:transition>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713234"/>
          </a:xfrm>
        </p:spPr>
        <p:txBody>
          <a:bodyPr>
            <a:normAutofit fontScale="90000"/>
          </a:bodyPr>
          <a:lstStyle/>
          <a:p>
            <a:pPr algn="ctr"/>
            <a:r>
              <a:rPr lang="el-GR" dirty="0" smtClean="0"/>
              <a:t>ΚΩΣΤΑΣ ΜΟΥΡΣΕΛΑΣ</a:t>
            </a:r>
            <a:endParaRPr lang="el-GR" dirty="0"/>
          </a:p>
        </p:txBody>
      </p:sp>
      <p:sp>
        <p:nvSpPr>
          <p:cNvPr id="3" name="Content Placeholder 2"/>
          <p:cNvSpPr>
            <a:spLocks noGrp="1"/>
          </p:cNvSpPr>
          <p:nvPr>
            <p:ph idx="1"/>
          </p:nvPr>
        </p:nvSpPr>
        <p:spPr>
          <a:xfrm>
            <a:off x="457200" y="1268760"/>
            <a:ext cx="8229600" cy="1224136"/>
          </a:xfrm>
        </p:spPr>
        <p:txBody>
          <a:bodyPr>
            <a:normAutofit fontScale="62500" lnSpcReduction="20000"/>
          </a:bodyPr>
          <a:lstStyle/>
          <a:p>
            <a:r>
              <a:rPr lang="el-GR" i="1" dirty="0" smtClean="0"/>
              <a:t> </a:t>
            </a:r>
            <a:r>
              <a:rPr lang="el-GR" i="1" dirty="0" smtClean="0">
                <a:solidFill>
                  <a:schemeClr val="accent1"/>
                </a:solidFill>
              </a:rPr>
              <a:t>Έργα του παίχτηκαν από θιάσους του Ελεύθερου Θεάτρου, από το Εθνικό Θέατρο, από το Θέατρο Τέχνης, από το Κρατικό Θέατρο Βορείου Ελλάδος, από Δημοτικά Θέατρα, καθώς και από θιάσους του </a:t>
            </a:r>
            <a:r>
              <a:rPr lang="el-GR" i="1" dirty="0" smtClean="0">
                <a:solidFill>
                  <a:schemeClr val="accent1"/>
                </a:solidFill>
              </a:rPr>
              <a:t>εξωτερικού(Γαλλία</a:t>
            </a:r>
            <a:r>
              <a:rPr lang="el-GR" i="1" dirty="0" smtClean="0">
                <a:solidFill>
                  <a:schemeClr val="accent1"/>
                </a:solidFill>
              </a:rPr>
              <a:t>, Γερμανία, Κύπρος).</a:t>
            </a:r>
            <a:endParaRPr lang="el-GR" dirty="0">
              <a:solidFill>
                <a:schemeClr val="accent1"/>
              </a:solidFill>
            </a:endParaRPr>
          </a:p>
        </p:txBody>
      </p:sp>
      <p:pic>
        <p:nvPicPr>
          <p:cNvPr id="23554" name="Picture 2" descr="http://1.bp.blogspot.com/-i_T2FpHU3Vc/UPHX9pnpBgI/AAAAAAAAATY/EbflwJPk6uM/s1600/%25CE%259A+%25CE%259C%25CE%259F%25CE%25A5%25CE%25A1%25CE%25A3%25CE%2595%25CE%259B%25CE%2591%25CE%25A3+%25CF%2586%25CF%2589%25CF%2584%25CE%25BF.jpg"/>
          <p:cNvPicPr>
            <a:picLocks noChangeAspect="1" noChangeArrowheads="1"/>
          </p:cNvPicPr>
          <p:nvPr/>
        </p:nvPicPr>
        <p:blipFill>
          <a:blip r:embed="rId2" cstate="print"/>
          <a:srcRect/>
          <a:stretch>
            <a:fillRect/>
          </a:stretch>
        </p:blipFill>
        <p:spPr bwMode="auto">
          <a:xfrm>
            <a:off x="1763688" y="2636912"/>
            <a:ext cx="5533628" cy="3608888"/>
          </a:xfrm>
          <a:prstGeom prst="roundRect">
            <a:avLst>
              <a:gd name="adj" fmla="val 18619"/>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fade thruBlk="1"/>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erve">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93</TotalTime>
  <Words>325</Words>
  <Application>Microsoft Office PowerPoint</Application>
  <PresentationFormat>On-screen Show (4:3)</PresentationFormat>
  <Paragraphs>32</Paragraphs>
  <Slides>16</Slides>
  <Notes>1</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Verve</vt:lpstr>
      <vt:lpstr>Ερευνητική Εργασία  Θέμα: «Σύγχρονο ελληνικό θέατρο» Έτος: 2012-2013</vt:lpstr>
      <vt:lpstr>ΘΕΑΤΡΟ </vt:lpstr>
      <vt:lpstr>Η ΙΔΡΥΣΗ ΜΕΓΑΛΩΝ ΘΕΑΤΡΙΚΩΝ ΟΡΓΑΝΙΣΜΩΝ</vt:lpstr>
      <vt:lpstr>ΤΟ ΕΘΝΙΚΟ ΘΕΑΤΡΟ </vt:lpstr>
      <vt:lpstr>ΤΟ ΘΕΑΤΡΟ ΤΕΧΝΗΣ</vt:lpstr>
      <vt:lpstr>ΚΑΡΟΛΟΣ ΚΟΥΝ</vt:lpstr>
      <vt:lpstr>ΓΡΗΓΟΡΗΣ ΞΕΝΟΠΟΥΛΟΣ</vt:lpstr>
      <vt:lpstr>ΓΙΩΡΓΟΣ ΣΕΒΑΣΤΙΚΟΓΛΟΥ </vt:lpstr>
      <vt:lpstr>ΚΩΣΤΑΣ ΜΟΥΡΣΕΛΑΣ</vt:lpstr>
      <vt:lpstr>ΔΗΜΗΤΡΗΣ ΧΡΙΣΤΟΔΟΥΛΟΥ</vt:lpstr>
      <vt:lpstr>ΙΑΚΩΒΟΣ ΚΑΜΠΑΝΕΛΛΗΣ </vt:lpstr>
      <vt:lpstr>ΚΑΤΙΝΑ ΠΑΞΙΝΟΥ</vt:lpstr>
      <vt:lpstr>.</vt:lpstr>
      <vt:lpstr>ΜΕΛΙΝΑ ΜΕΡΚΟΥΡΗ</vt:lpstr>
      <vt:lpstr>. </vt:lpstr>
      <vt:lpstr>ΤΕΛΟΣ</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Ερευνητική Εργασία  Θέμα: «Σύγχρονο ελληνικό θέατρο» Έτος: 2012-2013</dc:title>
  <dc:creator>User</dc:creator>
  <cp:lastModifiedBy>User</cp:lastModifiedBy>
  <cp:revision>11</cp:revision>
  <dcterms:created xsi:type="dcterms:W3CDTF">2013-01-31T13:09:52Z</dcterms:created>
  <dcterms:modified xsi:type="dcterms:W3CDTF">2013-01-31T14:43:21Z</dcterms:modified>
</cp:coreProperties>
</file>