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F7AE70E8-377A-40E3-B3EF-B635BA9AF1F4}" type="datetimeFigureOut">
              <a:rPr lang="el-GR" smtClean="0"/>
              <a:pPr/>
              <a:t>19/6/2013</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D4F53E-8FA0-46BA-AE51-361DE61D6A60}" type="slidenum">
              <a:rPr lang="el-GR" smtClean="0"/>
              <a:pPr/>
              <a:t>‹#›</a:t>
            </a:fld>
            <a:endParaRPr lang="el-GR" dirty="0"/>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AE70E8-377A-40E3-B3EF-B635BA9AF1F4}" type="datetimeFigureOut">
              <a:rPr lang="el-GR" smtClean="0"/>
              <a:pPr/>
              <a:t>19/6/2013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1D4F53E-8FA0-46BA-AE51-361DE61D6A60}"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81D4F53E-8FA0-46BA-AE51-361DE61D6A60}" type="slidenum">
              <a:rPr lang="el-GR" smtClean="0"/>
              <a:pPr/>
              <a:t>‹#›</a:t>
            </a:fld>
            <a:endParaRPr lang="el-GR" dirty="0"/>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AE70E8-377A-40E3-B3EF-B635BA9AF1F4}" type="datetimeFigureOut">
              <a:rPr lang="el-GR" smtClean="0"/>
              <a:pPr/>
              <a:t>19/6/2013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F7AE70E8-377A-40E3-B3EF-B635BA9AF1F4}" type="datetimeFigureOut">
              <a:rPr lang="el-GR" smtClean="0"/>
              <a:pPr/>
              <a:t>19/6/2013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1D4F53E-8FA0-46BA-AE51-361DE61D6A60}" type="slidenum">
              <a:rPr lang="el-GR" smtClean="0"/>
              <a:pPr/>
              <a:t>‹#›</a:t>
            </a:fld>
            <a:endParaRPr lang="el-GR" dirty="0"/>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dirty="0"/>
          </a:p>
        </p:txBody>
      </p:sp>
      <p:sp>
        <p:nvSpPr>
          <p:cNvPr id="4" name="3 - Θέση ημερομηνίας"/>
          <p:cNvSpPr>
            <a:spLocks noGrp="1"/>
          </p:cNvSpPr>
          <p:nvPr>
            <p:ph type="dt" sz="half" idx="10"/>
          </p:nvPr>
        </p:nvSpPr>
        <p:spPr/>
        <p:txBody>
          <a:bodyPr/>
          <a:lstStyle/>
          <a:p>
            <a:fld id="{F7AE70E8-377A-40E3-B3EF-B635BA9AF1F4}" type="datetimeFigureOut">
              <a:rPr lang="el-GR" smtClean="0"/>
              <a:pPr/>
              <a:t>19/6/2013</a:t>
            </a:fld>
            <a:endParaRPr lang="el-GR" dirty="0"/>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D4F53E-8FA0-46BA-AE51-361DE61D6A60}" type="slidenum">
              <a:rPr lang="el-GR" smtClean="0"/>
              <a:pPr/>
              <a:t>‹#›</a:t>
            </a:fld>
            <a:endParaRPr lang="el-GR" dirty="0"/>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F7AE70E8-377A-40E3-B3EF-B635BA9AF1F4}" type="datetimeFigureOut">
              <a:rPr lang="el-GR" smtClean="0"/>
              <a:pPr/>
              <a:t>19/6/2013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1D4F53E-8FA0-46BA-AE51-361DE61D6A60}" type="slidenum">
              <a:rPr lang="el-GR" smtClean="0"/>
              <a:pPr/>
              <a:t>‹#›</a:t>
            </a:fld>
            <a:endParaRPr lang="el-GR" dirty="0"/>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F7AE70E8-377A-40E3-B3EF-B635BA9AF1F4}" type="datetimeFigureOut">
              <a:rPr lang="el-GR" smtClean="0"/>
              <a:pPr/>
              <a:t>19/6/2013</a:t>
            </a:fld>
            <a:endParaRPr lang="el-GR" dirty="0"/>
          </a:p>
        </p:txBody>
      </p:sp>
      <p:sp>
        <p:nvSpPr>
          <p:cNvPr id="8" name="7 - Θέση υποσέλιδου"/>
          <p:cNvSpPr>
            <a:spLocks noGrp="1"/>
          </p:cNvSpPr>
          <p:nvPr>
            <p:ph type="ftr" sz="quarter" idx="11"/>
          </p:nvPr>
        </p:nvSpPr>
        <p:spPr>
          <a:xfrm>
            <a:off x="304800" y="6409944"/>
            <a:ext cx="3581400" cy="365760"/>
          </a:xfrm>
        </p:spPr>
        <p:txBody>
          <a:bodyPr/>
          <a:lstStyle/>
          <a:p>
            <a:endParaRPr lang="el-GR" dirty="0"/>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81D4F53E-8FA0-46BA-AE51-361DE61D6A60}" type="slidenum">
              <a:rPr lang="el-GR" smtClean="0"/>
              <a:pPr/>
              <a:t>‹#›</a:t>
            </a:fld>
            <a:endParaRPr lang="el-GR" dirty="0"/>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7AE70E8-377A-40E3-B3EF-B635BA9AF1F4}" type="datetimeFigureOut">
              <a:rPr lang="el-GR" smtClean="0"/>
              <a:pPr/>
              <a:t>19/6/2013</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81D4F53E-8FA0-46BA-AE51-361DE61D6A60}"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F7AE70E8-377A-40E3-B3EF-B635BA9AF1F4}" type="datetimeFigureOut">
              <a:rPr lang="el-GR" smtClean="0"/>
              <a:pPr/>
              <a:t>19/6/2013</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81D4F53E-8FA0-46BA-AE51-361DE61D6A60}"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D4F53E-8FA0-46BA-AE51-361DE61D6A60}" type="slidenum">
              <a:rPr lang="el-GR" smtClean="0"/>
              <a:pPr/>
              <a:t>‹#›</a:t>
            </a:fld>
            <a:endParaRPr lang="el-GR" dirty="0"/>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ημερομηνίας"/>
          <p:cNvSpPr>
            <a:spLocks noGrp="1"/>
          </p:cNvSpPr>
          <p:nvPr>
            <p:ph type="dt" sz="half" idx="10"/>
          </p:nvPr>
        </p:nvSpPr>
        <p:spPr/>
        <p:txBody>
          <a:bodyPr/>
          <a:lstStyle/>
          <a:p>
            <a:fld id="{F7AE70E8-377A-40E3-B3EF-B635BA9AF1F4}" type="datetimeFigureOut">
              <a:rPr lang="el-GR" smtClean="0"/>
              <a:pPr/>
              <a:t>19/6/2013</a:t>
            </a:fld>
            <a:endParaRPr lang="el-GR" dirty="0"/>
          </a:p>
        </p:txBody>
      </p:sp>
      <p:sp>
        <p:nvSpPr>
          <p:cNvPr id="6" name="5 - Θέση υποσέλιδου"/>
          <p:cNvSpPr>
            <a:spLocks noGrp="1"/>
          </p:cNvSpPr>
          <p:nvPr>
            <p:ph type="ftr" sz="quarter" idx="11"/>
          </p:nvPr>
        </p:nvSpPr>
        <p:spPr>
          <a:xfrm>
            <a:off x="301752" y="6410848"/>
            <a:ext cx="3383280" cy="365760"/>
          </a:xfrm>
        </p:spPr>
        <p:txBody>
          <a:bodyPr/>
          <a:lstStyle/>
          <a:p>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81D4F53E-8FA0-46BA-AE51-361DE61D6A60}" type="slidenum">
              <a:rPr lang="el-GR" smtClean="0"/>
              <a:pPr/>
              <a:t>‹#›</a:t>
            </a:fld>
            <a:endParaRPr lang="el-GR" dirty="0"/>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ημερομηνίας"/>
          <p:cNvSpPr>
            <a:spLocks noGrp="1"/>
          </p:cNvSpPr>
          <p:nvPr>
            <p:ph type="dt" sz="half" idx="10"/>
          </p:nvPr>
        </p:nvSpPr>
        <p:spPr>
          <a:xfrm>
            <a:off x="5788152" y="6404984"/>
            <a:ext cx="3044952" cy="365760"/>
          </a:xfrm>
        </p:spPr>
        <p:txBody>
          <a:bodyPr/>
          <a:lstStyle/>
          <a:p>
            <a:fld id="{F7AE70E8-377A-40E3-B3EF-B635BA9AF1F4}" type="datetimeFigureOut">
              <a:rPr lang="el-GR" smtClean="0"/>
              <a:pPr/>
              <a:t>19/6/2013</a:t>
            </a:fld>
            <a:endParaRPr lang="el-GR" dirty="0"/>
          </a:p>
        </p:txBody>
      </p:sp>
      <p:sp>
        <p:nvSpPr>
          <p:cNvPr id="6" name="5 - Θέση υποσέλιδου"/>
          <p:cNvSpPr>
            <a:spLocks noGrp="1"/>
          </p:cNvSpPr>
          <p:nvPr>
            <p:ph type="ftr" sz="quarter" idx="11"/>
          </p:nvPr>
        </p:nvSpPr>
        <p:spPr>
          <a:xfrm>
            <a:off x="301752" y="6410848"/>
            <a:ext cx="3584448" cy="365760"/>
          </a:xfrm>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7AE70E8-377A-40E3-B3EF-B635BA9AF1F4}" type="datetimeFigureOut">
              <a:rPr lang="el-GR" smtClean="0"/>
              <a:pPr/>
              <a:t>19/6/2013</a:t>
            </a:fld>
            <a:endParaRPr lang="el-GR" dirty="0"/>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dirty="0"/>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D4F53E-8FA0-46BA-AE51-361DE61D6A60}" type="slidenum">
              <a:rPr lang="el-GR" smtClean="0"/>
              <a:pPr/>
              <a:t>‹#›</a:t>
            </a:fld>
            <a:endParaRPr lang="el-GR" dirty="0"/>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1.jpg"/>
          <p:cNvPicPr>
            <a:picLocks noGrp="1" noChangeAspect="1"/>
          </p:cNvPicPr>
          <p:nvPr>
            <p:ph sz="half" idx="1"/>
          </p:nvPr>
        </p:nvPicPr>
        <p:blipFill>
          <a:blip r:embed="rId2" cstate="print"/>
          <a:stretch>
            <a:fillRect/>
          </a:stretch>
        </p:blipFill>
        <p:spPr>
          <a:xfrm>
            <a:off x="683568" y="1629818"/>
            <a:ext cx="3456384" cy="4608511"/>
          </a:xfrm>
          <a:ln w="571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
        <p:nvSpPr>
          <p:cNvPr id="2" name="1 - Τίτλος"/>
          <p:cNvSpPr>
            <a:spLocks noGrp="1"/>
          </p:cNvSpPr>
          <p:nvPr>
            <p:ph type="title"/>
          </p:nvPr>
        </p:nvSpPr>
        <p:spPr>
          <a:xfrm>
            <a:off x="467544" y="332656"/>
            <a:ext cx="8229600" cy="72008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r>
              <a:rPr lang="el-GR" sz="4000" i="1" dirty="0" smtClean="0">
                <a:solidFill>
                  <a:schemeClr val="accent6">
                    <a:lumMod val="75000"/>
                    <a:lumOff val="25000"/>
                  </a:schemeClr>
                </a:solidFill>
                <a:effectLst>
                  <a:outerShdw blurRad="38100" dist="38100" dir="2700000" algn="tl">
                    <a:srgbClr val="000000">
                      <a:alpha val="43137"/>
                    </a:srgbClr>
                  </a:outerShdw>
                </a:effectLst>
              </a:rPr>
              <a:t>Έρωτας και θρησκεία</a:t>
            </a:r>
            <a:endParaRPr lang="el-GR" sz="4000" i="1" dirty="0">
              <a:solidFill>
                <a:schemeClr val="accent6">
                  <a:lumMod val="75000"/>
                  <a:lumOff val="25000"/>
                </a:schemeClr>
              </a:solidFill>
              <a:effectLst>
                <a:outerShdw blurRad="38100" dist="38100" dir="2700000" algn="tl">
                  <a:srgbClr val="000000">
                    <a:alpha val="43137"/>
                  </a:srgbClr>
                </a:outerShdw>
              </a:effectLst>
            </a:endParaRPr>
          </a:p>
        </p:txBody>
      </p:sp>
      <p:pic>
        <p:nvPicPr>
          <p:cNvPr id="8" name="7 - Θέση περιεχομένου" descr="agios_akylas_agia_priskilla.JPG"/>
          <p:cNvPicPr>
            <a:picLocks noGrp="1" noChangeAspect="1"/>
          </p:cNvPicPr>
          <p:nvPr>
            <p:ph sz="half" idx="2"/>
          </p:nvPr>
        </p:nvPicPr>
        <p:blipFill>
          <a:blip r:embed="rId3" cstate="print"/>
          <a:stretch>
            <a:fillRect/>
          </a:stretch>
        </p:blipFill>
        <p:spPr>
          <a:xfrm>
            <a:off x="5128038" y="1628800"/>
            <a:ext cx="3327556" cy="4609530"/>
          </a:xfrm>
          <a:ln w="571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51520" y="836712"/>
            <a:ext cx="8712968" cy="5688632"/>
          </a:xfrm>
        </p:spPr>
        <p:txBody>
          <a:bodyPr>
            <a:normAutofit lnSpcReduction="10000"/>
          </a:bodyPr>
          <a:lstStyle/>
          <a:p>
            <a:r>
              <a:rPr lang="en-US" i="1" dirty="0">
                <a:solidFill>
                  <a:schemeClr val="tx1"/>
                </a:solidFill>
              </a:rPr>
              <a:t>Όλες οι εποχές, όλοι οι πολιτισμοί και όλοι οι άνθρωποι, ασχολήθηκαν, ασχολούνται  και  θα ασχολούνται με τον Έρωτα. Ο έρωτας αποτελεί κυρίαρχο θέμα της αρχαίας ελληνικής μυθολογίας. Τα ζευγάρια μπορεί να ήταν ομοειδή, δηλαδη, θεός με θεό ή θνητός με θνητό, αλλά και μεικτά, δηλαγή θεός με θνητό ή με ημίθεο. Τότε η κατάσταση γινόταν ιδιαίτερα περίπλοκη. Ανεξάρτητα με το είδος του ζευγαριού, η παρέμβαση των θεών ήταν αναπόφευκτη. Ο ρόλος τους ήταν άλλοτε βοηθητικός, συμβάλλοντας στο αίσιο τέλος του ζευγαριού και άλλοτε λιγότερο ευνοικός δοκιμάζοντας το ζευγάρι με διάφορα εμπόδια, είτε για να το καταστρέψουν, είτε για να δουν αν η αγάπη τους ήταν αρκετή για να </a:t>
            </a:r>
            <a:r>
              <a:rPr lang="el-GR" i="1" dirty="0" smtClean="0">
                <a:solidFill>
                  <a:schemeClr val="tx1"/>
                </a:solidFill>
              </a:rPr>
              <a:t>τα </a:t>
            </a:r>
            <a:r>
              <a:rPr lang="en-US" i="1" dirty="0" smtClean="0">
                <a:solidFill>
                  <a:schemeClr val="tx1"/>
                </a:solidFill>
              </a:rPr>
              <a:t>υπερπηδήσουν</a:t>
            </a:r>
            <a:r>
              <a:rPr lang="en-US" i="1" dirty="0">
                <a:solidFill>
                  <a:schemeClr val="tx1"/>
                </a:solidFill>
              </a:rPr>
              <a:t>.</a:t>
            </a:r>
          </a:p>
          <a:p>
            <a:r>
              <a:rPr lang="en-US" i="1" dirty="0">
                <a:solidFill>
                  <a:schemeClr val="tx1"/>
                </a:solidFill>
              </a:rPr>
              <a:t>Διάσημα ερωτικά μυθικά ζευγάρια ήταν τα εξής: </a:t>
            </a:r>
          </a:p>
          <a:p>
            <a:pPr lvl="0"/>
            <a:r>
              <a:rPr lang="el-GR" i="1" dirty="0">
                <a:solidFill>
                  <a:schemeClr val="tx1"/>
                </a:solidFill>
              </a:rPr>
              <a:t>Δίας και  Ήρα</a:t>
            </a:r>
            <a:endParaRPr lang="en-US" i="1" dirty="0">
              <a:solidFill>
                <a:schemeClr val="tx1"/>
              </a:solidFill>
            </a:endParaRPr>
          </a:p>
          <a:p>
            <a:pPr lvl="0"/>
            <a:r>
              <a:rPr lang="el-GR" i="1" dirty="0">
                <a:solidFill>
                  <a:schemeClr val="tx1"/>
                </a:solidFill>
              </a:rPr>
              <a:t>Ηρώ και Λέανδρος</a:t>
            </a:r>
            <a:endParaRPr lang="en-US" i="1" dirty="0">
              <a:solidFill>
                <a:schemeClr val="tx1"/>
              </a:solidFill>
            </a:endParaRPr>
          </a:p>
          <a:p>
            <a:pPr lvl="0"/>
            <a:r>
              <a:rPr lang="el-GR" i="1" dirty="0">
                <a:solidFill>
                  <a:schemeClr val="tx1"/>
                </a:solidFill>
              </a:rPr>
              <a:t>Θίσβη και Πύραμος </a:t>
            </a:r>
            <a:endParaRPr lang="en-US" i="1" dirty="0">
              <a:solidFill>
                <a:schemeClr val="tx1"/>
              </a:solidFill>
            </a:endParaRPr>
          </a:p>
          <a:p>
            <a:pPr lvl="0"/>
            <a:r>
              <a:rPr lang="el-GR" i="1" dirty="0">
                <a:solidFill>
                  <a:schemeClr val="tx1"/>
                </a:solidFill>
              </a:rPr>
              <a:t>Αφροδίτη και  Άδωνις</a:t>
            </a:r>
            <a:endParaRPr lang="en-US" i="1" dirty="0">
              <a:solidFill>
                <a:schemeClr val="tx1"/>
              </a:solidFill>
            </a:endParaRPr>
          </a:p>
          <a:p>
            <a:pPr lvl="0"/>
            <a:r>
              <a:rPr lang="el-GR" i="1" dirty="0">
                <a:solidFill>
                  <a:schemeClr val="tx1"/>
                </a:solidFill>
              </a:rPr>
              <a:t>Αλκυόνη και  Κήρυξ</a:t>
            </a:r>
            <a:endParaRPr lang="en-US" i="1" dirty="0">
              <a:solidFill>
                <a:schemeClr val="tx1"/>
              </a:solidFill>
            </a:endParaRPr>
          </a:p>
          <a:p>
            <a:pPr lvl="0"/>
            <a:r>
              <a:rPr lang="el-GR" i="1" dirty="0">
                <a:solidFill>
                  <a:schemeClr val="tx1"/>
                </a:solidFill>
              </a:rPr>
              <a:t>Φυλλίς και Δημόφων</a:t>
            </a:r>
            <a:endParaRPr lang="en-US" i="1" dirty="0">
              <a:solidFill>
                <a:schemeClr val="tx1"/>
              </a:solidFill>
            </a:endParaRPr>
          </a:p>
          <a:p>
            <a:endParaRPr lang="el-GR" dirty="0"/>
          </a:p>
        </p:txBody>
      </p:sp>
      <p:sp>
        <p:nvSpPr>
          <p:cNvPr id="11265" name="Rectangle 1"/>
          <p:cNvSpPr>
            <a:spLocks noChangeArrowheads="1"/>
          </p:cNvSpPr>
          <p:nvPr/>
        </p:nvSpPr>
        <p:spPr bwMode="auto">
          <a:xfrm>
            <a:off x="683568" y="188640"/>
            <a:ext cx="765760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accent2">
                    <a:lumMod val="75000"/>
                  </a:schemeClr>
                </a:solidFill>
                <a:effectLst/>
                <a:latin typeface="Arial" pitchFamily="34" charset="0"/>
                <a:ea typeface="Times New Roman" pitchFamily="18" charset="0"/>
                <a:cs typeface="Calibri" pitchFamily="34" charset="0"/>
              </a:rPr>
              <a:t>Ο  ΕΡΩΤΑΣ  ΣΤΗΝ  ΕΛΛΗΝΙΚΗ  ΜΥΘΟΛΟΓΙΑ</a:t>
            </a:r>
            <a:endParaRPr kumimoji="0" lang="en-US" sz="2800" b="0" i="1"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171400"/>
            <a:ext cx="7239000" cy="1143000"/>
          </a:xfrm>
        </p:spPr>
        <p:txBody>
          <a:bodyPr>
            <a:normAutofit/>
          </a:bodyPr>
          <a:lstStyle/>
          <a:p>
            <a:r>
              <a:rPr lang="el-GR" sz="5400" u="sng" dirty="0" smtClean="0">
                <a:solidFill>
                  <a:schemeClr val="tx2"/>
                </a:solidFill>
              </a:rPr>
              <a:t>ΕΡΩΤΑΣ-ΑΦΡΟΔΙΤΗ</a:t>
            </a:r>
            <a:endParaRPr lang="el-GR" sz="5400" u="sng" dirty="0">
              <a:solidFill>
                <a:schemeClr val="tx2"/>
              </a:solidFill>
            </a:endParaRPr>
          </a:p>
        </p:txBody>
      </p:sp>
      <p:pic>
        <p:nvPicPr>
          <p:cNvPr id="4" name="3 - Θέση περιεχομένου" descr="erotas-afroditi.jpg"/>
          <p:cNvPicPr>
            <a:picLocks noGrp="1" noChangeAspect="1"/>
          </p:cNvPicPr>
          <p:nvPr>
            <p:ph idx="1"/>
          </p:nvPr>
        </p:nvPicPr>
        <p:blipFill>
          <a:blip r:embed="rId2" cstate="print"/>
          <a:stretch>
            <a:fillRect/>
          </a:stretch>
        </p:blipFill>
        <p:spPr>
          <a:xfrm>
            <a:off x="2411760" y="1196752"/>
            <a:ext cx="3220194" cy="5400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normAutofit fontScale="90000"/>
          </a:bodyPr>
          <a:lstStyle/>
          <a:p>
            <a:r>
              <a:rPr lang="el-GR" b="1" i="1" dirty="0">
                <a:solidFill>
                  <a:schemeClr val="accent2">
                    <a:lumMod val="75000"/>
                  </a:schemeClr>
                </a:solidFill>
              </a:rPr>
              <a:t>Έρως και Ψυχή</a:t>
            </a:r>
            <a:r>
              <a:rPr lang="en-US" b="1" i="1" dirty="0"/>
              <a:t/>
            </a:r>
            <a:br>
              <a:rPr lang="en-US" b="1" i="1" dirty="0"/>
            </a:br>
            <a:endParaRPr lang="el-GR" b="1" i="1" dirty="0"/>
          </a:p>
        </p:txBody>
      </p:sp>
      <p:sp>
        <p:nvSpPr>
          <p:cNvPr id="3" name="2 - Θέση περιεχομένου"/>
          <p:cNvSpPr>
            <a:spLocks noGrp="1"/>
          </p:cNvSpPr>
          <p:nvPr>
            <p:ph idx="1"/>
          </p:nvPr>
        </p:nvSpPr>
        <p:spPr>
          <a:xfrm>
            <a:off x="395536" y="764704"/>
            <a:ext cx="8496944" cy="5616624"/>
          </a:xfrm>
        </p:spPr>
        <p:txBody>
          <a:bodyPr>
            <a:noAutofit/>
          </a:bodyPr>
          <a:lstStyle/>
          <a:p>
            <a:r>
              <a:rPr lang="el-GR" sz="1400" b="1" i="1" dirty="0"/>
              <a:t>Ο Έρωτας και η Ψυχή είναι ένα μυθολογικό ζευγάρι, που βασανίστηκαν πολύ  μέχρι να μπορέσουν να χαρούν την αγάπη τους ανεμπόδιστα. Αν και ο Θεός Έρως στην αρχαιότητα ήταν υπεύθυνος για τα πάθη πολλών θνητών και μη, τελικά και ο ίδιος δεν γλίτωσε από τα βέλη του. Ερωτεύτηκε κεραυνοβόλα την Ψυχή, μια θνητή που είχε τη φήμη μιας πανέμορφης γυναίκας.</a:t>
            </a:r>
            <a:endParaRPr lang="en-US" sz="1400" b="1" i="1" dirty="0"/>
          </a:p>
          <a:p>
            <a:r>
              <a:rPr lang="el-GR" sz="1400" b="1" i="1" dirty="0"/>
              <a:t>Η Ψυχή ήταν μια θνητή, και άνθρωποι από όλα τα μέρη έρχονταν να την επισκεφτούν και να θαυμάσουν την ομορφιά της, τιμώντας την περισσότερο από τη Θεά Αφροδίτη. Η Αφροδίτη όταν αντιλήφθηκε τι ακριβώς συνέβαινε, αποφάσισε να ζητήσει την παρέμβαση του γιου της Έρωτα, ο οποίος ανέλαβε να δηλητηριάσει τις ψυχές των ανδρών ώστε να μην επιθυμούν την Ψυχή. Ωστόσο, και ο ίδιος ερωτεύτηκε την Ψυχή, στρέφοντας κατά λάθος το βέλος του κατά του εαυτού του.</a:t>
            </a:r>
            <a:endParaRPr lang="en-US" sz="1400" b="1" i="1" dirty="0"/>
          </a:p>
          <a:p>
            <a:r>
              <a:rPr lang="el-GR" sz="1400" b="1" i="1" dirty="0"/>
              <a:t>Οι γονείς της Ψυχής ήταν  προβληματισμένοι από την έλλειψη μνηστήρων, οπότε αποφάσισαν  να πάρουν χρησμό, υποπτευόμενοι ότι κάποιος θεός έχει αναμειχθεί. Στους Δελφούς, ο Απόλλων, είπε: </a:t>
            </a:r>
            <a:r>
              <a:rPr lang="en-US" sz="1400" b="1" i="1" dirty="0"/>
              <a:t>«</a:t>
            </a:r>
            <a:r>
              <a:rPr lang="el-GR" sz="1400" b="1" i="1" dirty="0"/>
              <a:t>Η Ψυχή δεν προορίζεται για γυναίκα κανενός θνητού. Ο άντρας της την περιμένει στην κορυφή ενός βουνού, και είναι ένα αποκρουστικό τέρας, που κανείς, ούτε θνητός ούτε αθάνατος, δεν μπορεί να του αντισταθεί</a:t>
            </a:r>
            <a:r>
              <a:rPr lang="en-US" sz="1400" b="1" i="1" dirty="0"/>
              <a:t>». </a:t>
            </a:r>
            <a:r>
              <a:rPr lang="el-GR" sz="1400" b="1" i="1" dirty="0"/>
              <a:t>Αν και όλοι έπεσαν σε βαθιά θλίψη, αποφάσισαν να εκπληρώσουν το χρησμό.</a:t>
            </a:r>
            <a:endParaRPr lang="en-US" sz="1400" b="1" i="1" dirty="0"/>
          </a:p>
          <a:p>
            <a:r>
              <a:rPr lang="el-GR" sz="1400" b="1" i="1" dirty="0"/>
              <a:t>Ο γάμος έγινε αλλά η Ψυχή δεν μπορούσε να δει το σύζυγό της, ο οποίος εμφανιζόταν μόνο  μέσα στο σκοτάδι. Ήταν ωστόσο τόσο τρυφερός και καλόκαρδος που η Ψυχή κατάλαβε ότι δεν μπορεί να είναι ένα τέρας, αλλά ο άντρας που επιθυμούσε σε όλη της τη ζωή.</a:t>
            </a:r>
            <a:endParaRPr lang="en-US" sz="1400" b="1" i="1" dirty="0"/>
          </a:p>
          <a:p>
            <a:r>
              <a:rPr lang="el-GR" sz="1400" b="1" i="1" dirty="0"/>
              <a:t>Περνούσε υπέροχα μαζί του αλλά προβληματιζόταν γιατί δεν τον είχε δει ποτέ. οι αδερφές  της, όμως ζήλεψαν για την καλή της τύχη και την έπεισαν ότι για να μη θέλει να της φανερωθεί όχι μόνο θα είναι ένα τέρας, αλλά θα θέλει να τη σκοτώσει κιόλας. Έτσι λοιπόν της πρότειναν να τον σκοτώσει εκείνη πρώτη.</a:t>
            </a:r>
            <a:endParaRPr lang="en-US" sz="1400" b="1" i="1" dirty="0"/>
          </a:p>
          <a:p>
            <a:endParaRPr lang="el-GR" sz="16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188640"/>
            <a:ext cx="5760640" cy="1143000"/>
          </a:xfrm>
        </p:spPr>
        <p:txBody>
          <a:bodyPr>
            <a:normAutofit/>
          </a:bodyPr>
          <a:lstStyle/>
          <a:p>
            <a:r>
              <a:rPr lang="el-GR" sz="5400" u="sng" dirty="0" smtClean="0">
                <a:solidFill>
                  <a:schemeClr val="tx2"/>
                </a:solidFill>
              </a:rPr>
              <a:t>ΕΡΩΣ ΚΑΙ ΨΥΧΗ</a:t>
            </a:r>
            <a:endParaRPr lang="el-GR" sz="5400" u="sng" dirty="0">
              <a:solidFill>
                <a:schemeClr val="tx2"/>
              </a:solidFill>
            </a:endParaRPr>
          </a:p>
        </p:txBody>
      </p:sp>
      <p:pic>
        <p:nvPicPr>
          <p:cNvPr id="4" name="3 - Θέση περιεχομένου" descr="ερως και ψυχη1.jpg"/>
          <p:cNvPicPr>
            <a:picLocks noGrp="1" noChangeAspect="1"/>
          </p:cNvPicPr>
          <p:nvPr>
            <p:ph idx="1"/>
          </p:nvPr>
        </p:nvPicPr>
        <p:blipFill>
          <a:blip r:embed="rId2" cstate="print"/>
          <a:stretch>
            <a:fillRect/>
          </a:stretch>
        </p:blipFill>
        <p:spPr>
          <a:xfrm>
            <a:off x="2195736" y="1556792"/>
            <a:ext cx="3740066" cy="515719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a:solidFill>
                  <a:schemeClr val="accent2">
                    <a:lumMod val="75000"/>
                  </a:schemeClr>
                </a:solidFill>
              </a:rPr>
              <a:t>Η Ψυχή χάνει τον Έρωτα</a:t>
            </a:r>
            <a:r>
              <a:rPr lang="en-US" i="1" dirty="0"/>
              <a:t/>
            </a:r>
            <a:br>
              <a:rPr lang="en-US" i="1" dirty="0"/>
            </a:br>
            <a:endParaRPr lang="el-GR" i="1" dirty="0"/>
          </a:p>
        </p:txBody>
      </p:sp>
      <p:sp>
        <p:nvSpPr>
          <p:cNvPr id="3" name="2 - Θέση περιεχομένου"/>
          <p:cNvSpPr>
            <a:spLocks noGrp="1"/>
          </p:cNvSpPr>
          <p:nvPr>
            <p:ph idx="1"/>
          </p:nvPr>
        </p:nvSpPr>
        <p:spPr/>
        <p:txBody>
          <a:bodyPr>
            <a:normAutofit fontScale="47500" lnSpcReduction="20000"/>
          </a:bodyPr>
          <a:lstStyle/>
          <a:p>
            <a:r>
              <a:rPr lang="el-GR" b="1" i="1" dirty="0"/>
              <a:t>Ένα βράδυ,η Ψυχή πήρε ένα λυχνάρι και ένα μαχαίρι και αποφάσισε να τον σκοτώσει</a:t>
            </a:r>
            <a:r>
              <a:rPr lang="el-GR" b="1" i="1" dirty="0" smtClean="0"/>
              <a:t>. Καθώς </a:t>
            </a:r>
            <a:r>
              <a:rPr lang="el-GR" b="1" i="1" dirty="0"/>
              <a:t>φώτισε το πρόσωπο του με το λυχνάρι, είδε προς μεγάλη της έκπληξη τον πανέμορφο Θεό Έρωτα. Η Ψυχή τα έχασε, το λυχνάρι έγειρε στο πλάι και καυτό λάδι χύθηκε πάνω στον Έρωτα.</a:t>
            </a:r>
            <a:endParaRPr lang="en-US" b="1" i="1" dirty="0"/>
          </a:p>
          <a:p>
            <a:r>
              <a:rPr lang="el-GR" b="1" i="1" dirty="0"/>
              <a:t>Ο Έρωτας ξύπνησε από τον πόνο και πέταξε μακριά, λέγοντας της πως η καχυποψία της σκότωσε την αγάπη τους.Μετανιωμένη η Ψυχή άρχισε να αναζητά τον Έρωτα παντού, χωρίς αποτέλεσμα. </a:t>
            </a:r>
            <a:endParaRPr lang="en-US" b="1" i="1" dirty="0"/>
          </a:p>
          <a:p>
            <a:r>
              <a:rPr lang="el-GR" b="1" i="1" dirty="0"/>
              <a:t>Η Αφροδίτη είχε φυλακίσει τον Έρωτα μέχρι να ξεχάσει την Ψυχή και να επουλωθεί η πληγή από το καυτό λάδι.Για να καταφέρει η Ψυχή να δει τον αγαπημένο της,  θα έπρεπε πρώτα να περάσει τρεις δοκιμασίες.</a:t>
            </a:r>
            <a:endParaRPr lang="en-US" b="1" i="1" dirty="0"/>
          </a:p>
          <a:p>
            <a:r>
              <a:rPr lang="el-GR" b="1" i="1" dirty="0"/>
              <a:t>Οι δοκιμασίες ήταν δύσκολες, αλλά η Ψυχή κατόρθωσε να πραγματοποιήσει τις δυο πρώτες με επιτυχία. Η τελευταία δοκιμασία απαιτούσε να κατέβει στον Άδη και να φέρει το κουτί της Περσεφόνης στην Αφροδίτη. Το κουτί αυτό περιείχε το μαγικό ελιξίριο της ομορφιάς και η Ψυχή απαγορευόταν να το ανοίξει.</a:t>
            </a:r>
            <a:endParaRPr lang="en-US" b="1" i="1" dirty="0"/>
          </a:p>
          <a:p>
            <a:r>
              <a:rPr lang="el-GR" b="1" i="1" dirty="0"/>
              <a:t>Η Ψυχή πήρε το κουτί αλλά δεν αντιστάθηκε στον πειρασμό να το ανοίξει. Ωστόσο στο κουτί  δεν υπήρχε κανένα μαγικό φίλτρο, αλλά ο Μορφέας, που την έριξε σε βαθύ ύπνο.</a:t>
            </a:r>
            <a:endParaRPr lang="en-US" b="1" i="1" dirty="0"/>
          </a:p>
          <a:p>
            <a:r>
              <a:rPr lang="el-GR" b="1" i="1" dirty="0"/>
              <a:t> </a:t>
            </a:r>
            <a:endParaRPr lang="en-US" b="1" i="1" dirty="0"/>
          </a:p>
          <a:p>
            <a:r>
              <a:rPr lang="el-GR" sz="7600" b="1" i="1" dirty="0" smtClean="0">
                <a:solidFill>
                  <a:schemeClr val="accent2">
                    <a:lumMod val="75000"/>
                  </a:schemeClr>
                </a:solidFill>
              </a:rPr>
              <a:t>    Ο </a:t>
            </a:r>
            <a:r>
              <a:rPr lang="el-GR" sz="7600" b="1" i="1" dirty="0">
                <a:solidFill>
                  <a:schemeClr val="accent2">
                    <a:lumMod val="75000"/>
                  </a:schemeClr>
                </a:solidFill>
              </a:rPr>
              <a:t>Έρωτας σώζει την Ψυχή</a:t>
            </a:r>
            <a:endParaRPr lang="en-US" sz="7600" b="1" i="1" dirty="0">
              <a:solidFill>
                <a:schemeClr val="accent2">
                  <a:lumMod val="75000"/>
                </a:schemeClr>
              </a:solidFill>
            </a:endParaRPr>
          </a:p>
          <a:p>
            <a:r>
              <a:rPr lang="el-GR" b="1" i="1" dirty="0"/>
              <a:t>Όταν ο  Έρωτας έμαθε τι έπαθε η αγαπημένη του, πέταξε στον Όλυμπο και παρακάλεσε τον Δία να σώσει την Ψυχή. Ο Δίας συγκινημένος από την αγάπη του θεού Έρωτα, την έκανε αθάνατη, επιτρέποντας στον Έρωτα να ενωθεί μαζί της για πάντα.</a:t>
            </a:r>
            <a:endParaRPr lang="en-US" b="1" i="1" dirty="0"/>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a:solidFill>
                  <a:schemeClr val="accent2">
                    <a:lumMod val="75000"/>
                  </a:schemeClr>
                </a:solidFill>
              </a:rPr>
              <a:t>ΕΡΩΣ-ΑΝΤΕΡΩΣ</a:t>
            </a:r>
            <a:r>
              <a:rPr lang="en-US" dirty="0"/>
              <a:t/>
            </a:r>
            <a:br>
              <a:rPr lang="en-US" dirty="0"/>
            </a:br>
            <a:endParaRPr lang="el-GR" dirty="0"/>
          </a:p>
        </p:txBody>
      </p:sp>
      <p:sp>
        <p:nvSpPr>
          <p:cNvPr id="3" name="2 - Θέση περιεχομένου"/>
          <p:cNvSpPr>
            <a:spLocks noGrp="1"/>
          </p:cNvSpPr>
          <p:nvPr>
            <p:ph idx="1"/>
          </p:nvPr>
        </p:nvSpPr>
        <p:spPr>
          <a:xfrm>
            <a:off x="395536" y="980728"/>
            <a:ext cx="8229600" cy="5688632"/>
          </a:xfrm>
        </p:spPr>
        <p:txBody>
          <a:bodyPr>
            <a:normAutofit fontScale="32500" lnSpcReduction="20000"/>
          </a:bodyPr>
          <a:lstStyle/>
          <a:p>
            <a:r>
              <a:rPr lang="en-US" sz="4000" b="1" i="1" dirty="0"/>
              <a:t>Στην Ελληνική Μυθολογία, ο Έρωτας γεννιέται </a:t>
            </a:r>
            <a:r>
              <a:rPr lang="en-US" sz="4000" b="1" i="1" dirty="0" err="1"/>
              <a:t>από</a:t>
            </a:r>
            <a:r>
              <a:rPr lang="en-US" sz="4000" b="1" i="1" dirty="0"/>
              <a:t> την συνεύρεση του Άρη και της Αφροδίτης.Ο Έρωτας δεν είναι ένας  αλλά έχει και έναν δίδυμο αδελφό, τον Αντέρωτα.Ωστόσο, ο  Έρως είναι Φωτεινός ενώ ο Αντέρως είναι Σκοτεινός!</a:t>
            </a:r>
          </a:p>
          <a:p>
            <a:r>
              <a:rPr lang="en-US" sz="4000" b="1" i="1" dirty="0"/>
              <a:t>Επομένως αποτελεί μία Διφυή οντότητα.Μία τέτοια διφυής οντότητα, είναι και ο ίδιος ο άνθρωπος ο οποίος εκφράζεται:</a:t>
            </a:r>
          </a:p>
          <a:p>
            <a:r>
              <a:rPr lang="en-US" sz="4000" b="1" i="1" dirty="0"/>
              <a:t>Από τον «κατώτερο εαυτό μας» που αφορά στο υλικό σώμα δηλαδή στο Νου μας και</a:t>
            </a:r>
          </a:p>
          <a:p>
            <a:r>
              <a:rPr lang="en-US" sz="4000" b="1" i="1" dirty="0"/>
              <a:t>από τον «ανώτερο εαυτό» μας  που αφορά στο αντιυλικό ή άυλο σώμα του δηλαδή στην Ψυχή μας.</a:t>
            </a:r>
          </a:p>
          <a:p>
            <a:r>
              <a:rPr lang="en-US" sz="4000" b="1" i="1" dirty="0"/>
              <a:t>Διαπιστώνουμε λοιπόν πολύ εύκολα, ότι:</a:t>
            </a:r>
          </a:p>
          <a:p>
            <a:r>
              <a:rPr lang="en-US" sz="4000" b="1" i="1" dirty="0"/>
              <a:t>Ο ανω-τερος εαυτός μας εκφράζεται από τον ανώτερο έρωτα και αντίστοιχα ο κατώτερος εαυτός μας από τον κατώτερο έρωτα ή αντέρωτα.</a:t>
            </a:r>
          </a:p>
          <a:p>
            <a:r>
              <a:rPr lang="en-US" sz="4000" b="1" i="1" dirty="0"/>
              <a:t>Το </a:t>
            </a:r>
            <a:r>
              <a:rPr lang="el-GR" sz="4000" b="1" i="1" dirty="0"/>
              <a:t>δίπολο</a:t>
            </a:r>
            <a:r>
              <a:rPr lang="en-US" sz="4000" b="1" i="1" dirty="0"/>
              <a:t>, από το οποίο αποτελείται ο Άνθρωπος, έχει υποχρεωτικά ανάγκη από την δράση και των δύο ερώτων</a:t>
            </a:r>
            <a:r>
              <a:rPr lang="el-GR" sz="4000" b="1" i="1" dirty="0"/>
              <a:t>.</a:t>
            </a:r>
            <a:endParaRPr lang="en-US" sz="4000" b="1" i="1" dirty="0"/>
          </a:p>
          <a:p>
            <a:r>
              <a:rPr lang="en-US" sz="4000" b="1" i="1" dirty="0"/>
              <a:t>Μια τέτοιου είδους Διφυή οντότητα αποτελεί και ο Δίας λόγω της διπλής του ονομασίας: Δίας  και Ζεύς.</a:t>
            </a:r>
          </a:p>
          <a:p>
            <a:r>
              <a:rPr lang="en-US" sz="4000" b="1" i="1" dirty="0"/>
              <a:t>Στη μία περίπτωση είναι υπεύθυνος για την Διάσπαση αυτών των δύο υποστάσεών μας, ενώ στην δεύτερη περίπτωση είναι ο υπεύθυνος για την Ζεύξη, την Επανένωση αυτών των δύο υποστάσεών μας σε Μία. Πρόκειται για την εφαρμογή του περίφημου «Νόμου των αντιθέτων», την οποία ο πρώτος που την διατύπωσε ήταν ο Πυθαγόρας.</a:t>
            </a:r>
          </a:p>
          <a:p>
            <a:r>
              <a:rPr lang="en-US" sz="4000" b="1" i="1" dirty="0"/>
              <a:t>Διαπιστώνουμε λοιπόν ότι το ζητούμενο όλων των εποχών, όσον αφορά στην εξελικτική πορεία του Ανθρώπου είναι να καταφέρει να ενώσει και πάλι τα δύο διασπασμένα κομμάτια του, να ενώσει δηλαδή τον ΑΝΩΤΕΡΟ και τον ΚΑΤΩΤΕΡΟ εαυτό του.</a:t>
            </a:r>
          </a:p>
          <a:p>
            <a:r>
              <a:rPr lang="en-US" sz="4000" b="1" i="1" dirty="0"/>
              <a:t>Σε αυτόν τον Διπολισμό της Ανθρώπινης λειτουργίας οφείλονται όλα τα δεινά της Ανθρωπότητας, αφού τα αποτελέσματα των πράξεων μας είναι τέτοια που σχεδόν ποτέ δεν είναι σε θέση να ικανοποιήσουν και τα δύο μας Κέντρα.</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260376"/>
          </a:xfrm>
        </p:spPr>
        <p:txBody>
          <a:bodyPr>
            <a:normAutofit/>
          </a:bodyPr>
          <a:lstStyle/>
          <a:p>
            <a:pPr algn="ctr"/>
            <a:r>
              <a:rPr lang="el-GR" sz="4400" dirty="0" smtClean="0"/>
              <a:t>Ο έρωτας στην Αρχαιότητα</a:t>
            </a:r>
            <a:endParaRPr lang="el-GR" sz="4400" dirty="0"/>
          </a:p>
        </p:txBody>
      </p:sp>
      <p:sp>
        <p:nvSpPr>
          <p:cNvPr id="3" name="2 - Θέση περιεχομένου"/>
          <p:cNvSpPr>
            <a:spLocks noGrp="1"/>
          </p:cNvSpPr>
          <p:nvPr>
            <p:ph sz="half" idx="1"/>
          </p:nvPr>
        </p:nvSpPr>
        <p:spPr>
          <a:xfrm>
            <a:off x="457200" y="1524000"/>
            <a:ext cx="5266928" cy="4572000"/>
          </a:xfrm>
        </p:spPr>
        <p:txBody>
          <a:bodyPr>
            <a:normAutofit/>
          </a:bodyPr>
          <a:lstStyle/>
          <a:p>
            <a:pPr>
              <a:buNone/>
            </a:pPr>
            <a:r>
              <a:rPr lang="el-GR" sz="2400" dirty="0" smtClean="0"/>
              <a:t>Στοιχεία για τον έρωτα στην αρχαιότητα μπορούμε να αντλήσουμε από:</a:t>
            </a:r>
          </a:p>
          <a:p>
            <a:pPr>
              <a:buNone/>
            </a:pPr>
            <a:endParaRPr lang="el-GR" sz="2400" dirty="0" smtClean="0"/>
          </a:p>
          <a:p>
            <a:pPr>
              <a:buFont typeface="Wingdings" pitchFamily="2" charset="2"/>
              <a:buChar char="v"/>
            </a:pPr>
            <a:endParaRPr lang="el-GR" sz="2400" dirty="0" smtClean="0"/>
          </a:p>
          <a:p>
            <a:pPr>
              <a:buNone/>
            </a:pPr>
            <a:endParaRPr lang="el-GR" sz="2400" dirty="0" smtClean="0"/>
          </a:p>
          <a:p>
            <a:pPr>
              <a:buFont typeface="Wingdings" pitchFamily="2" charset="2"/>
              <a:buChar char="v"/>
            </a:pPr>
            <a:r>
              <a:rPr lang="el-GR" sz="2400" dirty="0" smtClean="0"/>
              <a:t> Τα ομηρικά έπη</a:t>
            </a:r>
            <a:endParaRPr lang="en-US" sz="2400" dirty="0" smtClean="0"/>
          </a:p>
          <a:p>
            <a:pPr>
              <a:buFont typeface="Wingdings" pitchFamily="2" charset="2"/>
              <a:buChar char="v"/>
            </a:pPr>
            <a:r>
              <a:rPr lang="el-GR" sz="2400" dirty="0" smtClean="0"/>
              <a:t>Τη λυρική ποίηση</a:t>
            </a:r>
          </a:p>
          <a:p>
            <a:pPr>
              <a:buFont typeface="Wingdings" pitchFamily="2" charset="2"/>
              <a:buChar char="v"/>
            </a:pPr>
            <a:r>
              <a:rPr lang="el-GR" sz="2400" dirty="0" smtClean="0"/>
              <a:t>Τους τραγικούς ποιητές</a:t>
            </a:r>
            <a:endParaRPr lang="el-GR" sz="2400" dirty="0"/>
          </a:p>
        </p:txBody>
      </p:sp>
      <p:pic>
        <p:nvPicPr>
          <p:cNvPr id="5" name="4 - Θέση περιεχομένου" descr="erwtas arxikh.jpg"/>
          <p:cNvPicPr>
            <a:picLocks noGrp="1" noChangeAspect="1"/>
          </p:cNvPicPr>
          <p:nvPr>
            <p:ph sz="half" idx="2"/>
          </p:nvPr>
        </p:nvPicPr>
        <p:blipFill>
          <a:blip r:embed="rId2" cstate="print"/>
          <a:stretch>
            <a:fillRect/>
          </a:stretch>
        </p:blipFill>
        <p:spPr>
          <a:xfrm>
            <a:off x="5364088" y="1628800"/>
            <a:ext cx="2786965" cy="424762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628800"/>
            <a:ext cx="8229600" cy="4752528"/>
          </a:xfrm>
        </p:spPr>
        <p:txBody>
          <a:bodyPr>
            <a:normAutofit/>
          </a:bodyPr>
          <a:lstStyle/>
          <a:p>
            <a:pPr>
              <a:buNone/>
            </a:pPr>
            <a:endParaRPr lang="el-GR" sz="2400" dirty="0" smtClean="0"/>
          </a:p>
        </p:txBody>
      </p:sp>
      <p:sp>
        <p:nvSpPr>
          <p:cNvPr id="3" name="2 - Τίτλος"/>
          <p:cNvSpPr>
            <a:spLocks noGrp="1"/>
          </p:cNvSpPr>
          <p:nvPr>
            <p:ph type="title"/>
          </p:nvPr>
        </p:nvSpPr>
        <p:spPr>
          <a:xfrm>
            <a:off x="251520" y="404664"/>
            <a:ext cx="8229600" cy="1219200"/>
          </a:xfrm>
        </p:spPr>
        <p:txBody>
          <a:bodyPr>
            <a:normAutofit/>
          </a:bodyPr>
          <a:lstStyle/>
          <a:p>
            <a:pPr algn="ctr"/>
            <a:endParaRPr lang="el-GR"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2656"/>
            <a:ext cx="8534400" cy="72008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0000"/>
          </a:bodyPr>
          <a:lstStyle/>
          <a:p>
            <a:r>
              <a:rPr lang="el-GR" dirty="0" smtClean="0"/>
              <a:t/>
            </a:r>
            <a:br>
              <a:rPr lang="el-GR" dirty="0" smtClean="0"/>
            </a:br>
            <a:r>
              <a:rPr lang="el-GR" sz="3900" i="1" dirty="0" smtClean="0">
                <a:solidFill>
                  <a:schemeClr val="accent6">
                    <a:lumMod val="75000"/>
                    <a:lumOff val="25000"/>
                  </a:schemeClr>
                </a:solidFill>
                <a:effectLst>
                  <a:outerShdw blurRad="38100" dist="38100" dir="2700000" algn="tl">
                    <a:srgbClr val="000000">
                      <a:alpha val="43137"/>
                    </a:srgbClr>
                  </a:outerShdw>
                </a:effectLst>
              </a:rPr>
              <a:t>Το θέμα του έρωτα στη χριστιανική πίστη</a:t>
            </a:r>
            <a:endParaRPr lang="el-GR" sz="3900" i="1" dirty="0">
              <a:solidFill>
                <a:schemeClr val="accent6">
                  <a:lumMod val="75000"/>
                  <a:lumOff val="25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sz="half" idx="1"/>
          </p:nvPr>
        </p:nvSpPr>
        <p:spPr>
          <a:xfrm>
            <a:off x="323528" y="1628800"/>
            <a:ext cx="4038600" cy="468172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l-GR" dirty="0" smtClean="0">
                <a:solidFill>
                  <a:schemeClr val="accent6">
                    <a:lumMod val="75000"/>
                    <a:lumOff val="25000"/>
                  </a:schemeClr>
                </a:solidFill>
              </a:rPr>
              <a:t> Με την έλευση του χριστιανισμού, η λέξη </a:t>
            </a:r>
            <a:r>
              <a:rPr lang="el-GR" i="1" dirty="0" smtClean="0">
                <a:solidFill>
                  <a:schemeClr val="accent6">
                    <a:lumMod val="75000"/>
                    <a:lumOff val="25000"/>
                  </a:schemeClr>
                </a:solidFill>
              </a:rPr>
              <a:t>«έρωτας» </a:t>
            </a:r>
            <a:r>
              <a:rPr lang="el-GR" dirty="0" smtClean="0">
                <a:solidFill>
                  <a:schemeClr val="accent6">
                    <a:lumMod val="75000"/>
                    <a:lumOff val="25000"/>
                  </a:schemeClr>
                </a:solidFill>
              </a:rPr>
              <a:t>είναι κάτι το αισχρό και κατακριτέο. </a:t>
            </a:r>
          </a:p>
          <a:p>
            <a:endParaRPr lang="el-GR" dirty="0" smtClean="0">
              <a:solidFill>
                <a:schemeClr val="accent6">
                  <a:lumMod val="75000"/>
                  <a:lumOff val="25000"/>
                </a:schemeClr>
              </a:solidFill>
            </a:endParaRPr>
          </a:p>
          <a:p>
            <a:r>
              <a:rPr lang="el-GR" dirty="0" smtClean="0">
                <a:solidFill>
                  <a:schemeClr val="accent6">
                    <a:lumMod val="75000"/>
                    <a:lumOff val="25000"/>
                  </a:schemeClr>
                </a:solidFill>
              </a:rPr>
              <a:t>Καθετί που είναι φορέας του καταστρέφεται και ο δημιουργός του θεωρείται εχθρός του χριστιανισμού.</a:t>
            </a:r>
            <a:endParaRPr lang="el-GR" dirty="0">
              <a:solidFill>
                <a:schemeClr val="accent6">
                  <a:lumMod val="75000"/>
                  <a:lumOff val="25000"/>
                </a:schemeClr>
              </a:solidFill>
            </a:endParaRPr>
          </a:p>
        </p:txBody>
      </p:sp>
      <p:pic>
        <p:nvPicPr>
          <p:cNvPr id="6" name="5 - Θέση περιεχομένου" descr="14-fevrouariou---tou-agiou-valentinou---viky-mosxoliou--poios-itan-o-agios-valentinos-1-315x236.jpg"/>
          <p:cNvPicPr>
            <a:picLocks noGrp="1" noChangeAspect="1"/>
          </p:cNvPicPr>
          <p:nvPr>
            <p:ph sz="half" idx="2"/>
          </p:nvPr>
        </p:nvPicPr>
        <p:blipFill>
          <a:blip r:embed="rId2" cstate="print"/>
          <a:stretch>
            <a:fillRect/>
          </a:stretch>
        </p:blipFill>
        <p:spPr>
          <a:xfrm>
            <a:off x="4903878" y="2276872"/>
            <a:ext cx="3940606" cy="2952327"/>
          </a:xfrm>
          <a:ln w="571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76672"/>
            <a:ext cx="8229600" cy="972344"/>
          </a:xfrm>
        </p:spPr>
        <p:txBody>
          <a:bodyPr>
            <a:normAutofit/>
          </a:bodyPr>
          <a:lstStyle/>
          <a:p>
            <a:pPr algn="ctr"/>
            <a:r>
              <a:rPr lang="el-GR" sz="4400" b="1" dirty="0" smtClean="0"/>
              <a:t>ΕΡΩΣ ΚΑΙ ΨΥΧΗ</a:t>
            </a:r>
            <a:endParaRPr lang="el-GR" sz="4400" b="1" dirty="0"/>
          </a:p>
        </p:txBody>
      </p:sp>
      <p:sp>
        <p:nvSpPr>
          <p:cNvPr id="3" name="2 - Θέση περιεχομένου"/>
          <p:cNvSpPr>
            <a:spLocks noGrp="1"/>
          </p:cNvSpPr>
          <p:nvPr>
            <p:ph sz="half" idx="1"/>
          </p:nvPr>
        </p:nvSpPr>
        <p:spPr>
          <a:xfrm>
            <a:off x="457200" y="1268760"/>
            <a:ext cx="5194920" cy="4968552"/>
          </a:xfrm>
        </p:spPr>
        <p:txBody>
          <a:bodyPr>
            <a:normAutofit/>
          </a:bodyPr>
          <a:lstStyle/>
          <a:p>
            <a:endParaRPr lang="el-GR" dirty="0"/>
          </a:p>
        </p:txBody>
      </p:sp>
      <p:pic>
        <p:nvPicPr>
          <p:cNvPr id="5" name="4 - Θέση περιεχομένου" descr="eros-psyche-2.jpg"/>
          <p:cNvPicPr>
            <a:picLocks noGrp="1" noChangeAspect="1"/>
          </p:cNvPicPr>
          <p:nvPr>
            <p:ph sz="half" idx="2"/>
          </p:nvPr>
        </p:nvPicPr>
        <p:blipFill>
          <a:blip r:embed="rId2" cstate="print"/>
          <a:stretch>
            <a:fillRect/>
          </a:stretch>
        </p:blipFill>
        <p:spPr>
          <a:xfrm>
            <a:off x="1619672" y="1772816"/>
            <a:ext cx="2682835" cy="372616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96752"/>
            <a:ext cx="8229600" cy="4968552"/>
          </a:xfrm>
        </p:spPr>
        <p:txBody>
          <a:bodyPr>
            <a:normAutofit/>
          </a:bodyPr>
          <a:lstStyle/>
          <a:p>
            <a:pPr>
              <a:buFont typeface="Wingdings" pitchFamily="2" charset="2"/>
              <a:buChar char="v"/>
            </a:pPr>
            <a:r>
              <a:rPr lang="el-GR" sz="3200" dirty="0" smtClean="0">
                <a:latin typeface="+mj-lt"/>
              </a:rPr>
              <a:t>Ιλιάδα:</a:t>
            </a:r>
          </a:p>
          <a:p>
            <a:pPr>
              <a:buFont typeface="Wingdings" pitchFamily="2" charset="2"/>
              <a:buChar char="Ø"/>
            </a:pPr>
            <a:r>
              <a:rPr lang="el-GR" sz="2400" dirty="0" smtClean="0"/>
              <a:t>Αχιλλέας-Βρισηίδα: αυτή είναι ερωτευμένη μαζί του ενώ εκείνος τη βλέπει ως λάφυρο πολέμου</a:t>
            </a:r>
          </a:p>
          <a:p>
            <a:pPr>
              <a:buFont typeface="Wingdings" pitchFamily="2" charset="2"/>
              <a:buChar char="Ø"/>
            </a:pPr>
            <a:r>
              <a:rPr lang="el-GR" sz="2400" dirty="0" smtClean="0"/>
              <a:t>Έκτορας-Ανδρομάχη: παράδειγμα συζυγικής αγάπης- τους χωρίζει ο θάνατος</a:t>
            </a:r>
          </a:p>
          <a:p>
            <a:pPr>
              <a:buFont typeface="Wingdings" pitchFamily="2" charset="2"/>
              <a:buChar char="Ø"/>
            </a:pPr>
            <a:r>
              <a:rPr lang="el-GR" sz="2400" dirty="0" smtClean="0"/>
              <a:t>Πάρης-Ελένη: αυτή νοσταλγεί τον άντρα της ενώ εκείνος ενδιαφέρεται μόνο για την ηδονή που του προσφέρει</a:t>
            </a:r>
          </a:p>
          <a:p>
            <a:pPr>
              <a:buFont typeface="Wingdings" pitchFamily="2" charset="2"/>
              <a:buChar char="Ø"/>
            </a:pPr>
            <a:r>
              <a:rPr lang="el-GR" sz="2400" dirty="0" smtClean="0"/>
              <a:t>Δίας-Ήρα: ο έρωτας χρησιμοποιείται ως όπλο από την Ήρα με σκοπό να βοηθήσει τους Έλληνες</a:t>
            </a:r>
            <a:endParaRPr lang="el-GR" sz="2400" dirty="0"/>
          </a:p>
        </p:txBody>
      </p:sp>
      <p:sp>
        <p:nvSpPr>
          <p:cNvPr id="3" name="2 - Τίτλος"/>
          <p:cNvSpPr>
            <a:spLocks noGrp="1"/>
          </p:cNvSpPr>
          <p:nvPr>
            <p:ph type="title"/>
          </p:nvPr>
        </p:nvSpPr>
        <p:spPr>
          <a:xfrm>
            <a:off x="457200" y="152400"/>
            <a:ext cx="8229600" cy="1044352"/>
          </a:xfrm>
        </p:spPr>
        <p:txBody>
          <a:bodyPr/>
          <a:lstStyle/>
          <a:p>
            <a:pPr algn="ctr"/>
            <a:r>
              <a:rPr lang="el-GR" dirty="0" smtClean="0"/>
              <a:t>Τα Ομηρικά Έπη</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692696"/>
            <a:ext cx="8229600" cy="5403304"/>
          </a:xfrm>
        </p:spPr>
        <p:txBody>
          <a:bodyPr>
            <a:normAutofit/>
          </a:bodyPr>
          <a:lstStyle/>
          <a:p>
            <a:pPr>
              <a:buFont typeface="Wingdings" pitchFamily="2" charset="2"/>
              <a:buChar char="v"/>
            </a:pPr>
            <a:r>
              <a:rPr lang="el-GR" sz="3200" dirty="0" smtClean="0">
                <a:latin typeface="+mj-lt"/>
              </a:rPr>
              <a:t>Οδύσσεια</a:t>
            </a:r>
          </a:p>
          <a:p>
            <a:pPr>
              <a:buFont typeface="Wingdings" pitchFamily="2" charset="2"/>
              <a:buChar char="Ø"/>
            </a:pPr>
            <a:endParaRPr lang="el-GR" sz="2400" dirty="0" smtClean="0">
              <a:latin typeface="+mj-lt"/>
            </a:endParaRPr>
          </a:p>
          <a:p>
            <a:pPr>
              <a:buFont typeface="Wingdings" pitchFamily="2" charset="2"/>
              <a:buChar char="Ø"/>
            </a:pPr>
            <a:r>
              <a:rPr lang="el-GR" sz="2400" dirty="0" smtClean="0">
                <a:latin typeface="+mj-lt"/>
              </a:rPr>
              <a:t>Οδυσσέας-Πηνελόπη: παράδειγμα αιώνιας αγάπης-για αυτόν υπήρχε μόνο η Πηνελόπη, η γυναίκα της ζωής του</a:t>
            </a:r>
          </a:p>
          <a:p>
            <a:pPr>
              <a:buNone/>
            </a:pPr>
            <a:endParaRPr lang="el-GR" sz="2400" dirty="0" smtClean="0">
              <a:latin typeface="+mj-lt"/>
            </a:endParaRPr>
          </a:p>
          <a:p>
            <a:pPr>
              <a:buFont typeface="Wingdings" pitchFamily="2" charset="2"/>
              <a:buChar char="Ø"/>
            </a:pPr>
            <a:r>
              <a:rPr lang="el-GR" sz="2400" dirty="0" smtClean="0">
                <a:latin typeface="+mj-lt"/>
              </a:rPr>
              <a:t>Οδυσσέας-Καλυψώ: η θεά ερωτεύτηκε τον Οδυσσέα και εξοργίστηκε όταν εκείνος έφυγε από κοντά της</a:t>
            </a:r>
          </a:p>
          <a:p>
            <a:pPr>
              <a:buNone/>
            </a:pPr>
            <a:endParaRPr lang="el-GR" sz="2400" dirty="0" smtClean="0">
              <a:latin typeface="+mj-lt"/>
            </a:endParaRPr>
          </a:p>
          <a:p>
            <a:pPr>
              <a:buFont typeface="Wingdings" pitchFamily="2" charset="2"/>
              <a:buChar char="Ø"/>
            </a:pPr>
            <a:r>
              <a:rPr lang="el-GR" sz="2400" dirty="0" smtClean="0">
                <a:latin typeface="+mj-lt"/>
              </a:rPr>
              <a:t>Οδυσσέας-Ναυσικά: ένιωσαν και οι δύο μια αμοιβαία έλξη</a:t>
            </a:r>
            <a:endParaRPr lang="el-GR" sz="24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116360"/>
          </a:xfrm>
        </p:spPr>
        <p:txBody>
          <a:bodyPr>
            <a:normAutofit/>
          </a:bodyPr>
          <a:lstStyle/>
          <a:p>
            <a:pPr algn="ctr"/>
            <a:r>
              <a:rPr lang="el-GR" sz="4400" dirty="0" smtClean="0"/>
              <a:t>Μήδεια</a:t>
            </a:r>
            <a:endParaRPr lang="el-GR" sz="4400" dirty="0"/>
          </a:p>
        </p:txBody>
      </p:sp>
      <p:sp>
        <p:nvSpPr>
          <p:cNvPr id="3" name="2 - Θέση περιεχομένου"/>
          <p:cNvSpPr>
            <a:spLocks noGrp="1"/>
          </p:cNvSpPr>
          <p:nvPr>
            <p:ph sz="half" idx="1"/>
          </p:nvPr>
        </p:nvSpPr>
        <p:spPr>
          <a:xfrm>
            <a:off x="457200" y="1484784"/>
            <a:ext cx="5122912" cy="4968552"/>
          </a:xfrm>
        </p:spPr>
        <p:txBody>
          <a:bodyPr>
            <a:normAutofit/>
          </a:bodyPr>
          <a:lstStyle/>
          <a:p>
            <a:pPr>
              <a:buNone/>
            </a:pPr>
            <a:r>
              <a:rPr lang="el-GR" dirty="0" smtClean="0"/>
              <a:t>   Η Μήδεια για να εκδικηθεί τον Ιάσονα που την απάτησε με τη Γλαύκη:</a:t>
            </a:r>
          </a:p>
          <a:p>
            <a:pPr>
              <a:buNone/>
            </a:pPr>
            <a:endParaRPr lang="el-GR" dirty="0" smtClean="0"/>
          </a:p>
          <a:p>
            <a:pPr>
              <a:buFont typeface="Wingdings" pitchFamily="2" charset="2"/>
              <a:buChar char="Ø"/>
            </a:pPr>
            <a:r>
              <a:rPr lang="el-GR" dirty="0" smtClean="0"/>
              <a:t>Σκοτώνει τη Γλαύκη</a:t>
            </a:r>
          </a:p>
          <a:p>
            <a:pPr>
              <a:buNone/>
            </a:pPr>
            <a:endParaRPr lang="el-GR" dirty="0" smtClean="0"/>
          </a:p>
          <a:p>
            <a:pPr>
              <a:buFont typeface="Wingdings" pitchFamily="2" charset="2"/>
              <a:buChar char="Ø"/>
            </a:pPr>
            <a:r>
              <a:rPr lang="el-GR" dirty="0" smtClean="0"/>
              <a:t>Ολοκληρώνει την εκδίκηση της σκοτώνοντας τα παιδιά της</a:t>
            </a:r>
            <a:endParaRPr lang="el-GR" dirty="0"/>
          </a:p>
        </p:txBody>
      </p:sp>
      <p:pic>
        <p:nvPicPr>
          <p:cNvPr id="5" name="4 - Θέση περιεχομένου" descr="mhdeia.jpg"/>
          <p:cNvPicPr>
            <a:picLocks noGrp="1" noChangeAspect="1"/>
          </p:cNvPicPr>
          <p:nvPr>
            <p:ph sz="half" idx="2"/>
          </p:nvPr>
        </p:nvPicPr>
        <p:blipFill>
          <a:blip r:embed="rId2" cstate="print"/>
          <a:stretch>
            <a:fillRect/>
          </a:stretch>
        </p:blipFill>
        <p:spPr>
          <a:xfrm>
            <a:off x="6012160" y="2132856"/>
            <a:ext cx="2232248" cy="287215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116360"/>
          </a:xfrm>
        </p:spPr>
        <p:txBody>
          <a:bodyPr/>
          <a:lstStyle/>
          <a:p>
            <a:pPr algn="ctr"/>
            <a:r>
              <a:rPr lang="el-GR" dirty="0" smtClean="0"/>
              <a:t>Αντώνιος και Κλεοπάτρα</a:t>
            </a:r>
            <a:endParaRPr lang="el-GR" dirty="0"/>
          </a:p>
        </p:txBody>
      </p:sp>
      <p:sp>
        <p:nvSpPr>
          <p:cNvPr id="3" name="2 - Θέση περιεχομένου"/>
          <p:cNvSpPr>
            <a:spLocks noGrp="1"/>
          </p:cNvSpPr>
          <p:nvPr>
            <p:ph sz="half" idx="1"/>
          </p:nvPr>
        </p:nvSpPr>
        <p:spPr>
          <a:xfrm>
            <a:off x="457200" y="1340768"/>
            <a:ext cx="4258816" cy="4755232"/>
          </a:xfrm>
        </p:spPr>
        <p:txBody>
          <a:bodyPr>
            <a:noAutofit/>
          </a:bodyPr>
          <a:lstStyle/>
          <a:p>
            <a:pPr marL="514350" indent="-514350">
              <a:buFont typeface="Wingdings" pitchFamily="2" charset="2"/>
              <a:buChar char="Ø"/>
            </a:pPr>
            <a:r>
              <a:rPr lang="el-GR" sz="2200" dirty="0" smtClean="0"/>
              <a:t>Η Κλεοπάτρα αρχικά ήταν παντρεμένη με τον αδελφό της Πτολεμαίο, τον οποίο απάτησε με τον Ιούλιο Καίσαρα αλλά τελικά παντρεύτηκε τον Μάρκο Αντώνιο</a:t>
            </a:r>
          </a:p>
          <a:p>
            <a:pPr>
              <a:buFont typeface="Wingdings" pitchFamily="2" charset="2"/>
              <a:buChar char="Ø"/>
            </a:pPr>
            <a:r>
              <a:rPr lang="el-GR" sz="2200" dirty="0" smtClean="0"/>
              <a:t>Ο Αντώνιος πληροφορήθηκε εσφαλμένα ότι η Κλεοπάτρα είναι νεκρή και αυτοκτόνησε</a:t>
            </a:r>
          </a:p>
          <a:p>
            <a:pPr>
              <a:buFont typeface="Wingdings" pitchFamily="2" charset="2"/>
              <a:buChar char="Ø"/>
            </a:pPr>
            <a:r>
              <a:rPr lang="el-GR" sz="2200" dirty="0" smtClean="0"/>
              <a:t>Όταν η Κλεοπάτρα το έμαθε ήπιε δηλητήριο και πέθανε</a:t>
            </a:r>
            <a:endParaRPr lang="el-GR" sz="2200" dirty="0"/>
          </a:p>
        </p:txBody>
      </p:sp>
      <p:pic>
        <p:nvPicPr>
          <p:cNvPr id="5" name="4 - Θέση περιεχομένου" descr="anthony_and_cleopatra-thumb-large.jpg"/>
          <p:cNvPicPr>
            <a:picLocks noGrp="1" noChangeAspect="1"/>
          </p:cNvPicPr>
          <p:nvPr>
            <p:ph sz="half" idx="2"/>
          </p:nvPr>
        </p:nvPicPr>
        <p:blipFill>
          <a:blip r:embed="rId2" cstate="print"/>
          <a:stretch>
            <a:fillRect/>
          </a:stretch>
        </p:blipFill>
        <p:spPr>
          <a:xfrm>
            <a:off x="4644008" y="2204864"/>
            <a:ext cx="3923602" cy="309634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2656"/>
            <a:ext cx="8534400" cy="758952"/>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normAutofit/>
          </a:bodyPr>
          <a:lstStyle/>
          <a:p>
            <a:r>
              <a:rPr lang="el-GR" sz="4000" i="1" dirty="0" smtClean="0">
                <a:solidFill>
                  <a:schemeClr val="accent6">
                    <a:lumMod val="75000"/>
                    <a:lumOff val="25000"/>
                  </a:schemeClr>
                </a:solidFill>
              </a:rPr>
              <a:t>Άγιος Βαλεντίνος</a:t>
            </a:r>
            <a:endParaRPr lang="el-GR" sz="4000" i="1" dirty="0">
              <a:solidFill>
                <a:schemeClr val="accent6">
                  <a:lumMod val="75000"/>
                  <a:lumOff val="25000"/>
                </a:schemeClr>
              </a:solidFill>
            </a:endParaRPr>
          </a:p>
        </p:txBody>
      </p:sp>
      <p:sp>
        <p:nvSpPr>
          <p:cNvPr id="3" name="2 - Θέση περιεχομένου"/>
          <p:cNvSpPr>
            <a:spLocks noGrp="1"/>
          </p:cNvSpPr>
          <p:nvPr>
            <p:ph sz="half" idx="1"/>
          </p:nvPr>
        </p:nvSpPr>
        <p:spPr>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endParaRPr lang="el-GR" dirty="0" smtClean="0">
              <a:solidFill>
                <a:schemeClr val="accent6">
                  <a:lumMod val="75000"/>
                  <a:lumOff val="25000"/>
                </a:schemeClr>
              </a:solidFill>
            </a:endParaRPr>
          </a:p>
          <a:p>
            <a:r>
              <a:rPr lang="el-GR" dirty="0" smtClean="0">
                <a:solidFill>
                  <a:schemeClr val="accent6">
                    <a:lumMod val="75000"/>
                    <a:lumOff val="25000"/>
                  </a:schemeClr>
                </a:solidFill>
              </a:rPr>
              <a:t>Γιορτάζεται κάθε χρόνο στις 14 Φεβρουαρίου</a:t>
            </a:r>
            <a:r>
              <a:rPr lang="en-US" dirty="0" smtClean="0">
                <a:solidFill>
                  <a:schemeClr val="accent6">
                    <a:lumMod val="75000"/>
                    <a:lumOff val="25000"/>
                  </a:schemeClr>
                </a:solidFill>
              </a:rPr>
              <a:t>.</a:t>
            </a:r>
            <a:endParaRPr lang="el-GR" dirty="0" smtClean="0">
              <a:solidFill>
                <a:schemeClr val="accent6">
                  <a:lumMod val="75000"/>
                  <a:lumOff val="25000"/>
                </a:schemeClr>
              </a:solidFill>
            </a:endParaRPr>
          </a:p>
          <a:p>
            <a:endParaRPr lang="el-GR" dirty="0" smtClean="0">
              <a:solidFill>
                <a:schemeClr val="accent6">
                  <a:lumMod val="75000"/>
                  <a:lumOff val="25000"/>
                </a:schemeClr>
              </a:solidFill>
            </a:endParaRPr>
          </a:p>
          <a:p>
            <a:r>
              <a:rPr lang="el-GR" dirty="0" smtClean="0">
                <a:solidFill>
                  <a:schemeClr val="accent6">
                    <a:lumMod val="75000"/>
                    <a:lumOff val="25000"/>
                  </a:schemeClr>
                </a:solidFill>
              </a:rPr>
              <a:t>Ήταν ένας χριστιανός ιερέας που τελούσε γάμους ανάμεσα σε ζευγάρια</a:t>
            </a:r>
            <a:r>
              <a:rPr lang="en-US" dirty="0" smtClean="0">
                <a:solidFill>
                  <a:schemeClr val="accent6">
                    <a:lumMod val="75000"/>
                    <a:lumOff val="25000"/>
                  </a:schemeClr>
                </a:solidFill>
              </a:rPr>
              <a:t>.</a:t>
            </a:r>
            <a:endParaRPr lang="el-GR" dirty="0" smtClean="0">
              <a:solidFill>
                <a:schemeClr val="accent6">
                  <a:lumMod val="75000"/>
                  <a:lumOff val="25000"/>
                </a:schemeClr>
              </a:solidFill>
            </a:endParaRPr>
          </a:p>
          <a:p>
            <a:pPr>
              <a:buNone/>
            </a:pPr>
            <a:endParaRPr lang="el-GR" dirty="0" smtClean="0">
              <a:solidFill>
                <a:schemeClr val="accent6">
                  <a:lumMod val="75000"/>
                  <a:lumOff val="25000"/>
                </a:schemeClr>
              </a:solidFill>
            </a:endParaRPr>
          </a:p>
          <a:p>
            <a:r>
              <a:rPr lang="el-GR" dirty="0" smtClean="0">
                <a:solidFill>
                  <a:schemeClr val="accent6">
                    <a:lumMod val="75000"/>
                    <a:lumOff val="25000"/>
                  </a:schemeClr>
                </a:solidFill>
              </a:rPr>
              <a:t>Βασανίστηκε και θανατώθηκε</a:t>
            </a:r>
            <a:r>
              <a:rPr lang="en-US" dirty="0" smtClean="0">
                <a:solidFill>
                  <a:schemeClr val="accent6">
                    <a:lumMod val="75000"/>
                    <a:lumOff val="25000"/>
                  </a:schemeClr>
                </a:solidFill>
              </a:rPr>
              <a:t>.</a:t>
            </a:r>
            <a:endParaRPr lang="el-GR" dirty="0">
              <a:solidFill>
                <a:schemeClr val="accent6">
                  <a:lumMod val="75000"/>
                  <a:lumOff val="25000"/>
                </a:schemeClr>
              </a:solidFill>
            </a:endParaRPr>
          </a:p>
        </p:txBody>
      </p:sp>
      <p:pic>
        <p:nvPicPr>
          <p:cNvPr id="6" name="5 - Θέση περιεχομένου" descr="1 (1).jpg"/>
          <p:cNvPicPr>
            <a:picLocks noGrp="1" noChangeAspect="1"/>
          </p:cNvPicPr>
          <p:nvPr>
            <p:ph sz="half" idx="2"/>
          </p:nvPr>
        </p:nvPicPr>
        <p:blipFill>
          <a:blip r:embed="rId2" cstate="print"/>
          <a:stretch>
            <a:fillRect/>
          </a:stretch>
        </p:blipFill>
        <p:spPr>
          <a:xfrm>
            <a:off x="5004048" y="1556792"/>
            <a:ext cx="3600400" cy="4681538"/>
          </a:xfrm>
          <a:ln w="571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534400" cy="758952"/>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normAutofit/>
          </a:bodyPr>
          <a:lstStyle/>
          <a:p>
            <a:r>
              <a:rPr lang="el-GR" sz="3600" i="1" dirty="0" smtClean="0">
                <a:solidFill>
                  <a:schemeClr val="accent6">
                    <a:lumMod val="75000"/>
                    <a:lumOff val="25000"/>
                  </a:schemeClr>
                </a:solidFill>
              </a:rPr>
              <a:t>Η απάντηση της Ορθόδοξης Εκκλησίας</a:t>
            </a:r>
            <a:endParaRPr lang="el-GR" sz="3600" i="1" dirty="0">
              <a:solidFill>
                <a:schemeClr val="accent6">
                  <a:lumMod val="75000"/>
                  <a:lumOff val="25000"/>
                </a:schemeClr>
              </a:solidFill>
            </a:endParaRPr>
          </a:p>
        </p:txBody>
      </p:sp>
      <p:sp>
        <p:nvSpPr>
          <p:cNvPr id="3" name="2 - Θέση περιεχομένου"/>
          <p:cNvSpPr>
            <a:spLocks noGrp="1"/>
          </p:cNvSpPr>
          <p:nvPr>
            <p:ph sz="half" idx="1"/>
          </p:nvPr>
        </p:nvSpPr>
        <p:spPr>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t"/>
          <a:lstStyle/>
          <a:p>
            <a:endParaRPr lang="el-GR" dirty="0" smtClean="0">
              <a:solidFill>
                <a:schemeClr val="accent6">
                  <a:lumMod val="75000"/>
                  <a:lumOff val="25000"/>
                </a:schemeClr>
              </a:solidFill>
            </a:endParaRPr>
          </a:p>
          <a:p>
            <a:r>
              <a:rPr lang="el-GR" dirty="0" smtClean="0">
                <a:solidFill>
                  <a:schemeClr val="accent6">
                    <a:lumMod val="75000"/>
                    <a:lumOff val="25000"/>
                  </a:schemeClr>
                </a:solidFill>
              </a:rPr>
              <a:t>Η Ορθόδοξη Εκκλησία δεν αποδέχθηκε τον Άγιο Βαλεντίνο και δημιούργησε το δικό της Άγιο</a:t>
            </a:r>
            <a:r>
              <a:rPr lang="en-US" dirty="0" smtClean="0">
                <a:solidFill>
                  <a:schemeClr val="accent6">
                    <a:lumMod val="75000"/>
                    <a:lumOff val="25000"/>
                  </a:schemeClr>
                </a:solidFill>
              </a:rPr>
              <a:t>.</a:t>
            </a:r>
            <a:endParaRPr lang="el-GR" dirty="0" smtClean="0">
              <a:solidFill>
                <a:schemeClr val="accent6">
                  <a:lumMod val="75000"/>
                  <a:lumOff val="25000"/>
                </a:schemeClr>
              </a:solidFill>
            </a:endParaRPr>
          </a:p>
          <a:p>
            <a:endParaRPr lang="el-GR" dirty="0" smtClean="0">
              <a:solidFill>
                <a:schemeClr val="accent6">
                  <a:lumMod val="75000"/>
                  <a:lumOff val="25000"/>
                </a:schemeClr>
              </a:solidFill>
            </a:endParaRPr>
          </a:p>
          <a:p>
            <a:r>
              <a:rPr lang="el-GR" dirty="0" smtClean="0">
                <a:solidFill>
                  <a:schemeClr val="accent6">
                    <a:lumMod val="75000"/>
                    <a:lumOff val="25000"/>
                  </a:schemeClr>
                </a:solidFill>
              </a:rPr>
              <a:t>Έτσι υπάρχει ο Άγιος Έρωτας, ο Άγιος Υάκινθος και οι Άγιοι Ακύλας και </a:t>
            </a:r>
            <a:r>
              <a:rPr lang="el-GR" dirty="0" err="1" smtClean="0">
                <a:solidFill>
                  <a:schemeClr val="accent6">
                    <a:lumMod val="75000"/>
                    <a:lumOff val="25000"/>
                  </a:schemeClr>
                </a:solidFill>
              </a:rPr>
              <a:t>Πρισκίλλα</a:t>
            </a:r>
            <a:r>
              <a:rPr lang="en-US" dirty="0" smtClean="0">
                <a:solidFill>
                  <a:schemeClr val="accent6">
                    <a:lumMod val="75000"/>
                    <a:lumOff val="25000"/>
                  </a:schemeClr>
                </a:solidFill>
              </a:rPr>
              <a:t>.</a:t>
            </a:r>
            <a:endParaRPr lang="el-GR" dirty="0">
              <a:solidFill>
                <a:schemeClr val="accent6">
                  <a:lumMod val="75000"/>
                  <a:lumOff val="25000"/>
                </a:schemeClr>
              </a:solidFill>
            </a:endParaRPr>
          </a:p>
        </p:txBody>
      </p:sp>
      <p:pic>
        <p:nvPicPr>
          <p:cNvPr id="7" name="6 - Θέση περιεχομένου" descr="8546.jpg"/>
          <p:cNvPicPr>
            <a:picLocks noGrp="1" noChangeAspect="1"/>
          </p:cNvPicPr>
          <p:nvPr>
            <p:ph sz="half" idx="2"/>
          </p:nvPr>
        </p:nvPicPr>
        <p:blipFill>
          <a:blip r:embed="rId2" cstate="print"/>
          <a:stretch>
            <a:fillRect/>
          </a:stretch>
        </p:blipFill>
        <p:spPr>
          <a:xfrm>
            <a:off x="5292080" y="1484784"/>
            <a:ext cx="3168352" cy="4681538"/>
          </a:xfrm>
          <a:ln w="571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60648"/>
            <a:ext cx="8534400" cy="896144"/>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l-GR" i="1" dirty="0" smtClean="0">
                <a:solidFill>
                  <a:schemeClr val="accent6">
                    <a:lumMod val="75000"/>
                    <a:lumOff val="25000"/>
                  </a:schemeClr>
                </a:solidFill>
              </a:rPr>
              <a:t>Ενδιαφέροντα στοιχεία για τη γιορτή του Αγίου Βαλεντίνου</a:t>
            </a:r>
            <a:endParaRPr lang="el-GR" i="1" dirty="0">
              <a:solidFill>
                <a:schemeClr val="accent6">
                  <a:lumMod val="75000"/>
                  <a:lumOff val="25000"/>
                </a:schemeClr>
              </a:solidFill>
            </a:endParaRPr>
          </a:p>
        </p:txBody>
      </p:sp>
      <p:sp>
        <p:nvSpPr>
          <p:cNvPr id="3" name="2 - Θέση περιεχομένου"/>
          <p:cNvSpPr>
            <a:spLocks noGrp="1"/>
          </p:cNvSpPr>
          <p:nvPr>
            <p:ph sz="half" idx="1"/>
          </p:nvPr>
        </p:nvSpPr>
        <p:spPr>
          <a:xfrm>
            <a:off x="251520" y="1484784"/>
            <a:ext cx="4038600" cy="4681728"/>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endParaRPr lang="el-GR" dirty="0" smtClean="0">
              <a:solidFill>
                <a:schemeClr val="accent6">
                  <a:lumMod val="75000"/>
                  <a:lumOff val="25000"/>
                </a:schemeClr>
              </a:solidFill>
            </a:endParaRPr>
          </a:p>
          <a:p>
            <a:endParaRPr lang="el-GR" dirty="0" smtClean="0">
              <a:solidFill>
                <a:schemeClr val="accent6">
                  <a:lumMod val="75000"/>
                  <a:lumOff val="25000"/>
                </a:schemeClr>
              </a:solidFill>
            </a:endParaRPr>
          </a:p>
          <a:p>
            <a:r>
              <a:rPr lang="el-GR" dirty="0" smtClean="0">
                <a:solidFill>
                  <a:schemeClr val="accent6">
                    <a:lumMod val="75000"/>
                    <a:lumOff val="25000"/>
                  </a:schemeClr>
                </a:solidFill>
              </a:rPr>
              <a:t>Κατά το Μεσαίωνα πίστευαν ότι τα πουλιά ζευγαρώνουν την ημέρα του Αγίου Βαλεντίνου, στις 14 Φεβρουαρίου.</a:t>
            </a:r>
            <a:endParaRPr lang="el-GR" dirty="0">
              <a:solidFill>
                <a:schemeClr val="accent6">
                  <a:lumMod val="75000"/>
                  <a:lumOff val="25000"/>
                </a:schemeClr>
              </a:solidFill>
            </a:endParaRPr>
          </a:p>
        </p:txBody>
      </p:sp>
      <p:pic>
        <p:nvPicPr>
          <p:cNvPr id="5" name="4 - Θέση περιεχομένου" descr="swan_1.jpg"/>
          <p:cNvPicPr>
            <a:picLocks noGrp="1" noChangeAspect="1"/>
          </p:cNvPicPr>
          <p:nvPr>
            <p:ph sz="half" idx="2"/>
          </p:nvPr>
        </p:nvPicPr>
        <p:blipFill>
          <a:blip r:embed="rId2" cstate="print"/>
          <a:stretch>
            <a:fillRect/>
          </a:stretch>
        </p:blipFill>
        <p:spPr>
          <a:xfrm>
            <a:off x="4716016" y="2132856"/>
            <a:ext cx="4123184" cy="3168352"/>
          </a:xfrm>
          <a:ln w="571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60648"/>
            <a:ext cx="8534400" cy="896144"/>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l-GR" i="1" dirty="0" smtClean="0">
                <a:solidFill>
                  <a:schemeClr val="accent6">
                    <a:lumMod val="75000"/>
                    <a:lumOff val="25000"/>
                  </a:schemeClr>
                </a:solidFill>
              </a:rPr>
              <a:t>Ενδιαφέροντα στοιχεία για τη γιορτή του Αγίου Βαλεντίνου</a:t>
            </a:r>
            <a:endParaRPr lang="el-GR" dirty="0"/>
          </a:p>
        </p:txBody>
      </p:sp>
      <p:sp>
        <p:nvSpPr>
          <p:cNvPr id="3" name="2 - Θέση περιεχομένου"/>
          <p:cNvSpPr>
            <a:spLocks noGrp="1"/>
          </p:cNvSpPr>
          <p:nvPr>
            <p:ph sz="half" idx="1"/>
          </p:nvPr>
        </p:nvSpPr>
        <p:spPr>
          <a:xfrm>
            <a:off x="301752" y="1371600"/>
            <a:ext cx="4038600" cy="4681728"/>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endParaRPr lang="el-GR" dirty="0" smtClean="0">
              <a:solidFill>
                <a:schemeClr val="accent6">
                  <a:lumMod val="75000"/>
                  <a:lumOff val="25000"/>
                </a:schemeClr>
              </a:solidFill>
            </a:endParaRPr>
          </a:p>
          <a:p>
            <a:endParaRPr lang="el-GR" dirty="0" smtClean="0">
              <a:solidFill>
                <a:schemeClr val="accent6">
                  <a:lumMod val="75000"/>
                  <a:lumOff val="25000"/>
                </a:schemeClr>
              </a:solidFill>
            </a:endParaRPr>
          </a:p>
          <a:p>
            <a:r>
              <a:rPr lang="el-GR" dirty="0" smtClean="0">
                <a:solidFill>
                  <a:schemeClr val="accent6">
                    <a:lumMod val="75000"/>
                    <a:lumOff val="25000"/>
                  </a:schemeClr>
                </a:solidFill>
              </a:rPr>
              <a:t>Η 15η Φεβρουαρίου είχε καθιερωθεί από τους Ρωμαίους ως η μέρα της </a:t>
            </a:r>
            <a:r>
              <a:rPr lang="el-GR" dirty="0" err="1" smtClean="0">
                <a:solidFill>
                  <a:schemeClr val="accent6">
                    <a:lumMod val="75000"/>
                    <a:lumOff val="25000"/>
                  </a:schemeClr>
                </a:solidFill>
              </a:rPr>
              <a:t>Lupercali</a:t>
            </a:r>
            <a:r>
              <a:rPr lang="el-GR" dirty="0" smtClean="0">
                <a:solidFill>
                  <a:schemeClr val="accent6">
                    <a:lumMod val="75000"/>
                    <a:lumOff val="25000"/>
                  </a:schemeClr>
                </a:solidFill>
              </a:rPr>
              <a:t>, οπότε οι νέοι μπορούσαν να επιλέξουν ποιον θα παντρευτούν.</a:t>
            </a:r>
            <a:endParaRPr lang="el-GR" dirty="0">
              <a:solidFill>
                <a:schemeClr val="accent6">
                  <a:lumMod val="75000"/>
                  <a:lumOff val="25000"/>
                </a:schemeClr>
              </a:solidFill>
            </a:endParaRPr>
          </a:p>
        </p:txBody>
      </p:sp>
      <p:pic>
        <p:nvPicPr>
          <p:cNvPr id="5" name="4 - Θέση περιεχομένου" descr="valentine.jpg"/>
          <p:cNvPicPr>
            <a:picLocks noGrp="1" noChangeAspect="1"/>
          </p:cNvPicPr>
          <p:nvPr>
            <p:ph sz="half" idx="2"/>
          </p:nvPr>
        </p:nvPicPr>
        <p:blipFill>
          <a:blip r:embed="rId2" cstate="print"/>
          <a:stretch>
            <a:fillRect/>
          </a:stretch>
        </p:blipFill>
        <p:spPr>
          <a:xfrm>
            <a:off x="5148063" y="2348880"/>
            <a:ext cx="3496587" cy="2880320"/>
          </a:xfrm>
          <a:ln w="571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60648"/>
            <a:ext cx="8534400" cy="896144"/>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l-GR" i="1" dirty="0" smtClean="0">
                <a:solidFill>
                  <a:schemeClr val="accent6">
                    <a:lumMod val="75000"/>
                    <a:lumOff val="25000"/>
                  </a:schemeClr>
                </a:solidFill>
              </a:rPr>
              <a:t>Ενδιαφέροντα στοιχεία για τη γιορτή του Αγίου Βαλεντίνου</a:t>
            </a:r>
            <a:endParaRPr lang="el-GR" dirty="0"/>
          </a:p>
        </p:txBody>
      </p:sp>
      <p:sp>
        <p:nvSpPr>
          <p:cNvPr id="3" name="2 - Θέση περιεχομένου"/>
          <p:cNvSpPr>
            <a:spLocks noGrp="1"/>
          </p:cNvSpPr>
          <p:nvPr>
            <p:ph sz="half" idx="1"/>
          </p:nvPr>
        </p:nvSpPr>
        <p:spPr>
          <a:xfrm>
            <a:off x="323528" y="1484784"/>
            <a:ext cx="4038600" cy="468172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lvl="0"/>
            <a:endParaRPr lang="el-GR" dirty="0" smtClean="0">
              <a:solidFill>
                <a:schemeClr val="accent6">
                  <a:lumMod val="75000"/>
                  <a:lumOff val="25000"/>
                </a:schemeClr>
              </a:solidFill>
            </a:endParaRPr>
          </a:p>
          <a:p>
            <a:pPr lvl="0"/>
            <a:r>
              <a:rPr lang="en-US" dirty="0" smtClean="0">
                <a:solidFill>
                  <a:schemeClr val="accent6">
                    <a:lumMod val="75000"/>
                    <a:lumOff val="25000"/>
                  </a:schemeClr>
                </a:solidFill>
              </a:rPr>
              <a:t>T</a:t>
            </a:r>
            <a:r>
              <a:rPr lang="el-GR" dirty="0" smtClean="0">
                <a:solidFill>
                  <a:schemeClr val="accent6">
                    <a:lumMod val="75000"/>
                    <a:lumOff val="25000"/>
                  </a:schemeClr>
                </a:solidFill>
              </a:rPr>
              <a:t>ο πιο σημαντικό δώρο έρωτα στον κόσμο, είναι το </a:t>
            </a:r>
            <a:r>
              <a:rPr lang="el-GR" dirty="0" err="1" smtClean="0">
                <a:solidFill>
                  <a:schemeClr val="accent6">
                    <a:lumMod val="75000"/>
                    <a:lumOff val="25000"/>
                  </a:schemeClr>
                </a:solidFill>
              </a:rPr>
              <a:t>Taj</a:t>
            </a:r>
            <a:r>
              <a:rPr lang="el-GR" dirty="0" smtClean="0">
                <a:solidFill>
                  <a:schemeClr val="accent6">
                    <a:lumMod val="75000"/>
                    <a:lumOff val="25000"/>
                  </a:schemeClr>
                </a:solidFill>
              </a:rPr>
              <a:t> </a:t>
            </a:r>
            <a:r>
              <a:rPr lang="el-GR" dirty="0" err="1" smtClean="0">
                <a:solidFill>
                  <a:schemeClr val="accent6">
                    <a:lumMod val="75000"/>
                    <a:lumOff val="25000"/>
                  </a:schemeClr>
                </a:solidFill>
              </a:rPr>
              <a:t>Mahal</a:t>
            </a:r>
            <a:r>
              <a:rPr lang="el-GR" dirty="0" smtClean="0">
                <a:solidFill>
                  <a:schemeClr val="accent6">
                    <a:lumMod val="75000"/>
                    <a:lumOff val="25000"/>
                  </a:schemeClr>
                </a:solidFill>
              </a:rPr>
              <a:t> στην Ινδία. Χτίστηκε από τον Αυτοκράτορα </a:t>
            </a:r>
            <a:r>
              <a:rPr lang="el-GR" dirty="0" err="1" smtClean="0">
                <a:solidFill>
                  <a:schemeClr val="accent6">
                    <a:lumMod val="75000"/>
                    <a:lumOff val="25000"/>
                  </a:schemeClr>
                </a:solidFill>
              </a:rPr>
              <a:t>Shah</a:t>
            </a:r>
            <a:r>
              <a:rPr lang="el-GR" dirty="0" smtClean="0">
                <a:solidFill>
                  <a:schemeClr val="accent6">
                    <a:lumMod val="75000"/>
                    <a:lumOff val="25000"/>
                  </a:schemeClr>
                </a:solidFill>
              </a:rPr>
              <a:t> </a:t>
            </a:r>
            <a:r>
              <a:rPr lang="en-US" dirty="0" smtClean="0">
                <a:solidFill>
                  <a:schemeClr val="accent6">
                    <a:lumMod val="75000"/>
                    <a:lumOff val="25000"/>
                  </a:schemeClr>
                </a:solidFill>
              </a:rPr>
              <a:t>J</a:t>
            </a:r>
            <a:r>
              <a:rPr lang="el-GR" dirty="0" err="1" smtClean="0">
                <a:solidFill>
                  <a:schemeClr val="accent6">
                    <a:lumMod val="75000"/>
                    <a:lumOff val="25000"/>
                  </a:schemeClr>
                </a:solidFill>
              </a:rPr>
              <a:t>ahan</a:t>
            </a:r>
            <a:r>
              <a:rPr lang="el-GR" dirty="0" smtClean="0">
                <a:solidFill>
                  <a:schemeClr val="accent6">
                    <a:lumMod val="75000"/>
                    <a:lumOff val="25000"/>
                  </a:schemeClr>
                </a:solidFill>
              </a:rPr>
              <a:t> ως δώρο στη γυναίκα του, η οποία όμως πέθανε στη γέννα του παιδιού τους. </a:t>
            </a:r>
          </a:p>
          <a:p>
            <a:endParaRPr lang="el-GR" dirty="0"/>
          </a:p>
        </p:txBody>
      </p:sp>
      <p:pic>
        <p:nvPicPr>
          <p:cNvPr id="6" name="5 - Θέση περιεχομένου" descr="another-look-at-the-front-of-taj-mahal.jpg"/>
          <p:cNvPicPr>
            <a:picLocks noGrp="1" noChangeAspect="1"/>
          </p:cNvPicPr>
          <p:nvPr>
            <p:ph sz="half" idx="2"/>
          </p:nvPr>
        </p:nvPicPr>
        <p:blipFill>
          <a:blip r:embed="rId2" cstate="print"/>
          <a:stretch>
            <a:fillRect/>
          </a:stretch>
        </p:blipFill>
        <p:spPr>
          <a:xfrm>
            <a:off x="4644008" y="2132856"/>
            <a:ext cx="4294549" cy="3456384"/>
          </a:xfrm>
          <a:ln w="571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60648"/>
            <a:ext cx="8534400" cy="896144"/>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l-GR" i="1" dirty="0" smtClean="0">
                <a:solidFill>
                  <a:schemeClr val="accent6">
                    <a:lumMod val="75000"/>
                    <a:lumOff val="25000"/>
                  </a:schemeClr>
                </a:solidFill>
              </a:rPr>
              <a:t>Ενδιαφέροντα στοιχεία για τη γιορτή του Αγίου Βαλεντίνου</a:t>
            </a:r>
            <a:endParaRPr lang="el-GR" dirty="0"/>
          </a:p>
        </p:txBody>
      </p:sp>
      <p:sp>
        <p:nvSpPr>
          <p:cNvPr id="3" name="2 - Θέση περιεχομένου"/>
          <p:cNvSpPr>
            <a:spLocks noGrp="1"/>
          </p:cNvSpPr>
          <p:nvPr>
            <p:ph sz="half" idx="1"/>
          </p:nvPr>
        </p:nvSpPr>
        <p:spPr>
          <a:xfrm>
            <a:off x="323528" y="1628800"/>
            <a:ext cx="4038600" cy="4681728"/>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lvl="0"/>
            <a:endParaRPr lang="el-GR" dirty="0" smtClean="0">
              <a:solidFill>
                <a:schemeClr val="accent6">
                  <a:lumMod val="75000"/>
                  <a:lumOff val="25000"/>
                </a:schemeClr>
              </a:solidFill>
            </a:endParaRPr>
          </a:p>
          <a:p>
            <a:pPr lvl="0"/>
            <a:r>
              <a:rPr lang="el-GR" dirty="0" smtClean="0">
                <a:solidFill>
                  <a:schemeClr val="accent6">
                    <a:lumMod val="75000"/>
                    <a:lumOff val="25000"/>
                  </a:schemeClr>
                </a:solidFill>
              </a:rPr>
              <a:t>Η Βερόνα, η διάσημη Ιταλική πόλη όπου έζησαν κατά τον Σαίξπηρ ο Ρωμαίος και η </a:t>
            </a:r>
            <a:r>
              <a:rPr lang="el-GR" dirty="0" err="1" smtClean="0">
                <a:solidFill>
                  <a:schemeClr val="accent6">
                    <a:lumMod val="75000"/>
                    <a:lumOff val="25000"/>
                  </a:schemeClr>
                </a:solidFill>
              </a:rPr>
              <a:t>Ιουλιέτα</a:t>
            </a:r>
            <a:r>
              <a:rPr lang="el-GR" dirty="0" smtClean="0">
                <a:solidFill>
                  <a:schemeClr val="accent6">
                    <a:lumMod val="75000"/>
                    <a:lumOff val="25000"/>
                  </a:schemeClr>
                </a:solidFill>
              </a:rPr>
              <a:t> λαμβάνει περίπου 1000 γράμματα από ερωτευμένους την ημέρα του Αγίου Βαλεντίνου.</a:t>
            </a:r>
          </a:p>
          <a:p>
            <a:endParaRPr lang="el-GR" dirty="0"/>
          </a:p>
        </p:txBody>
      </p:sp>
      <p:pic>
        <p:nvPicPr>
          <p:cNvPr id="5" name="4 - Θέση περιεχομένου" descr="pezman_verona.jpg"/>
          <p:cNvPicPr>
            <a:picLocks noGrp="1" noChangeAspect="1"/>
          </p:cNvPicPr>
          <p:nvPr>
            <p:ph sz="half" idx="2"/>
          </p:nvPr>
        </p:nvPicPr>
        <p:blipFill>
          <a:blip r:embed="rId2" cstate="print"/>
          <a:stretch>
            <a:fillRect/>
          </a:stretch>
        </p:blipFill>
        <p:spPr>
          <a:xfrm>
            <a:off x="5076056" y="1484784"/>
            <a:ext cx="3640586" cy="4824536"/>
          </a:xfrm>
          <a:ln w="3175">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60648"/>
            <a:ext cx="8534400" cy="896144"/>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l-GR" i="1" dirty="0" smtClean="0">
                <a:solidFill>
                  <a:schemeClr val="accent6">
                    <a:lumMod val="75000"/>
                    <a:lumOff val="25000"/>
                  </a:schemeClr>
                </a:solidFill>
              </a:rPr>
              <a:t>Ενδιαφέροντα στοιχεία για τη γιορτή του Αγίου Βαλεντίνου</a:t>
            </a:r>
            <a:endParaRPr lang="el-GR" dirty="0"/>
          </a:p>
        </p:txBody>
      </p:sp>
      <p:sp>
        <p:nvSpPr>
          <p:cNvPr id="3" name="2 - Θέση περιεχομένου"/>
          <p:cNvSpPr>
            <a:spLocks noGrp="1"/>
          </p:cNvSpPr>
          <p:nvPr>
            <p:ph sz="half" idx="1"/>
          </p:nvPr>
        </p:nvSpPr>
        <p:spPr>
          <a:xfrm>
            <a:off x="323528" y="1556792"/>
            <a:ext cx="4038600" cy="4681728"/>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lvl="0"/>
            <a:endParaRPr lang="el-GR" dirty="0" smtClean="0">
              <a:solidFill>
                <a:schemeClr val="accent6">
                  <a:lumMod val="75000"/>
                  <a:lumOff val="25000"/>
                </a:schemeClr>
              </a:solidFill>
            </a:endParaRPr>
          </a:p>
          <a:p>
            <a:pPr lvl="0"/>
            <a:endParaRPr lang="el-GR" dirty="0" smtClean="0">
              <a:solidFill>
                <a:schemeClr val="accent6">
                  <a:lumMod val="75000"/>
                  <a:lumOff val="25000"/>
                </a:schemeClr>
              </a:solidFill>
            </a:endParaRPr>
          </a:p>
          <a:p>
            <a:pPr lvl="0"/>
            <a:r>
              <a:rPr lang="el-GR" dirty="0" smtClean="0">
                <a:solidFill>
                  <a:schemeClr val="accent6">
                    <a:lumMod val="75000"/>
                    <a:lumOff val="25000"/>
                  </a:schemeClr>
                </a:solidFill>
              </a:rPr>
              <a:t>Το μακρύτερο, σε χρόνο, φιλί δόθηκε σε διαγωνισμό φιλιού την ημέρα του Αγίου Βαλεντίνου, και διήρκησε 30 λεπτά.</a:t>
            </a:r>
          </a:p>
          <a:p>
            <a:endParaRPr lang="el-GR" dirty="0"/>
          </a:p>
        </p:txBody>
      </p:sp>
      <p:pic>
        <p:nvPicPr>
          <p:cNvPr id="5" name="4 - Θέση περιεχομένου" descr="images (1).jpg"/>
          <p:cNvPicPr>
            <a:picLocks noGrp="1" noChangeAspect="1"/>
          </p:cNvPicPr>
          <p:nvPr>
            <p:ph sz="half" idx="2"/>
          </p:nvPr>
        </p:nvPicPr>
        <p:blipFill>
          <a:blip r:embed="rId2" cstate="print"/>
          <a:stretch>
            <a:fillRect/>
          </a:stretch>
        </p:blipFill>
        <p:spPr>
          <a:xfrm>
            <a:off x="5004048" y="1988840"/>
            <a:ext cx="3623660" cy="3960440"/>
          </a:xfrm>
          <a:ln w="3175">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Προσαρμοσμένος 3">
      <a:dk1>
        <a:srgbClr val="F0CCE2"/>
      </a:dk1>
      <a:lt1>
        <a:srgbClr val="F0CCE2"/>
      </a:lt1>
      <a:dk2>
        <a:srgbClr val="FF4040"/>
      </a:dk2>
      <a:lt2>
        <a:srgbClr val="FFBFBF"/>
      </a:lt2>
      <a:accent1>
        <a:srgbClr val="6E1E4E"/>
      </a:accent1>
      <a:accent2>
        <a:srgbClr val="F0CCE2"/>
      </a:accent2>
      <a:accent3>
        <a:srgbClr val="E29AC5"/>
      </a:accent3>
      <a:accent4>
        <a:srgbClr val="C00000"/>
      </a:accent4>
      <a:accent5>
        <a:srgbClr val="FF0000"/>
      </a:accent5>
      <a:accent6>
        <a:srgbClr val="491434"/>
      </a:accent6>
      <a:hlink>
        <a:srgbClr val="D9B3FF"/>
      </a:hlink>
      <a:folHlink>
        <a:srgbClr val="932968"/>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100</TotalTime>
  <Words>1179</Words>
  <Application>Microsoft Office PowerPoint</Application>
  <PresentationFormat>Προβολή στην οθόνη (4:3)</PresentationFormat>
  <Paragraphs>105</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Δημοτικός</vt:lpstr>
      <vt:lpstr>Έρωτας και θρησκεία</vt:lpstr>
      <vt:lpstr> Το θέμα του έρωτα στη χριστιανική πίστη</vt:lpstr>
      <vt:lpstr>Άγιος Βαλεντίνος</vt:lpstr>
      <vt:lpstr>Η απάντηση της Ορθόδοξης Εκκλησίας</vt:lpstr>
      <vt:lpstr>Ενδιαφέροντα στοιχεία για τη γιορτή του Αγίου Βαλεντίνου</vt:lpstr>
      <vt:lpstr>Ενδιαφέροντα στοιχεία για τη γιορτή του Αγίου Βαλεντίνου</vt:lpstr>
      <vt:lpstr>Ενδιαφέροντα στοιχεία για τη γιορτή του Αγίου Βαλεντίνου</vt:lpstr>
      <vt:lpstr>Ενδιαφέροντα στοιχεία για τη γιορτή του Αγίου Βαλεντίνου</vt:lpstr>
      <vt:lpstr>Ενδιαφέροντα στοιχεία για τη γιορτή του Αγίου Βαλεντίνου</vt:lpstr>
      <vt:lpstr>Διαφάνεια 10</vt:lpstr>
      <vt:lpstr>ΕΡΩΤΑΣ-ΑΦΡΟΔΙΤΗ</vt:lpstr>
      <vt:lpstr>Έρως και Ψυχή </vt:lpstr>
      <vt:lpstr>ΕΡΩΣ ΚΑΙ ΨΥΧΗ</vt:lpstr>
      <vt:lpstr>Η Ψυχή χάνει τον Έρωτα </vt:lpstr>
      <vt:lpstr>Διαφάνεια 15</vt:lpstr>
      <vt:lpstr>ΕΡΩΣ-ΑΝΤΕΡΩΣ </vt:lpstr>
      <vt:lpstr>Διαφάνεια 17</vt:lpstr>
      <vt:lpstr>Ο έρωτας στην Αρχαιότητα</vt:lpstr>
      <vt:lpstr>Διαφάνεια 19</vt:lpstr>
      <vt:lpstr>ΕΡΩΣ ΚΑΙ ΨΥΧΗ</vt:lpstr>
      <vt:lpstr>Τα Ομηρικά Έπη</vt:lpstr>
      <vt:lpstr>Διαφάνεια 22</vt:lpstr>
      <vt:lpstr>Μήδεια</vt:lpstr>
      <vt:lpstr>Αντώνιος και Κλεοπάτρα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sofia</dc:creator>
  <cp:lastModifiedBy>User</cp:lastModifiedBy>
  <cp:revision>14</cp:revision>
  <dcterms:created xsi:type="dcterms:W3CDTF">2013-04-03T13:52:02Z</dcterms:created>
  <dcterms:modified xsi:type="dcterms:W3CDTF">2013-06-19T08:40:44Z</dcterms:modified>
</cp:coreProperties>
</file>